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66" r:id="rId3"/>
    <p:sldId id="257" r:id="rId4"/>
    <p:sldId id="258" r:id="rId5"/>
    <p:sldId id="259" r:id="rId6"/>
    <p:sldId id="274" r:id="rId7"/>
    <p:sldId id="267" r:id="rId8"/>
    <p:sldId id="275" r:id="rId9"/>
    <p:sldId id="265" r:id="rId10"/>
    <p:sldId id="268" r:id="rId11"/>
    <p:sldId id="269" r:id="rId12"/>
    <p:sldId id="270" r:id="rId13"/>
    <p:sldId id="260" r:id="rId14"/>
    <p:sldId id="262" r:id="rId15"/>
    <p:sldId id="271" r:id="rId16"/>
    <p:sldId id="27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20" y="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42A4ACF4-DE75-4D75-BEBC-D04BDADD1F10}" type="datetimeFigureOut">
              <a:rPr lang="id-ID"/>
              <a:pPr>
                <a:defRPr/>
              </a:pPr>
              <a:t>09/10/2024</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d-ID"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id-ID"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D6F1965-9AAC-4663-A9A8-B907BB48BEAD}" type="slidenum">
              <a:rPr lang="id-ID" altLang="en-US"/>
              <a:pPr/>
              <a:t>‹#›</a:t>
            </a:fld>
            <a:endParaRPr lang="id-ID"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97DB68E-51E4-4896-90CA-E1F17C4D5017}" type="slidenum">
              <a:rPr lang="en-US" altLang="en-US" smtClean="0"/>
              <a:pPr/>
              <a:t>‹#›</a:t>
            </a:fld>
            <a:endParaRPr lang="en-US" altLang="en-US"/>
          </a:p>
        </p:txBody>
      </p:sp>
    </p:spTree>
    <p:extLst>
      <p:ext uri="{BB962C8B-B14F-4D97-AF65-F5344CB8AC3E}">
        <p14:creationId xmlns:p14="http://schemas.microsoft.com/office/powerpoint/2010/main" val="242912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A8CAEC3-3E79-4095-9584-3195AE58C41C}" type="slidenum">
              <a:rPr lang="en-US" altLang="en-US" smtClean="0"/>
              <a:pPr/>
              <a:t>‹#›</a:t>
            </a:fld>
            <a:endParaRPr lang="en-US" altLang="en-US"/>
          </a:p>
        </p:txBody>
      </p:sp>
    </p:spTree>
    <p:extLst>
      <p:ext uri="{BB962C8B-B14F-4D97-AF65-F5344CB8AC3E}">
        <p14:creationId xmlns:p14="http://schemas.microsoft.com/office/powerpoint/2010/main" val="40666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B39A463-EB73-4CF7-B5B7-F3ED491A0949}" type="slidenum">
              <a:rPr lang="en-US" altLang="en-US" smtClean="0"/>
              <a:pPr/>
              <a:t>‹#›</a:t>
            </a:fld>
            <a:endParaRPr lang="en-US" altLang="en-US"/>
          </a:p>
        </p:txBody>
      </p:sp>
    </p:spTree>
    <p:extLst>
      <p:ext uri="{BB962C8B-B14F-4D97-AF65-F5344CB8AC3E}">
        <p14:creationId xmlns:p14="http://schemas.microsoft.com/office/powerpoint/2010/main" val="175526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D2CEC5F-9C3D-40AA-961E-30C84489A927}" type="slidenum">
              <a:rPr lang="en-US" altLang="en-US" smtClean="0"/>
              <a:pPr/>
              <a:t>‹#›</a:t>
            </a:fld>
            <a:endParaRPr lang="en-US" altLang="en-US"/>
          </a:p>
        </p:txBody>
      </p:sp>
    </p:spTree>
    <p:extLst>
      <p:ext uri="{BB962C8B-B14F-4D97-AF65-F5344CB8AC3E}">
        <p14:creationId xmlns:p14="http://schemas.microsoft.com/office/powerpoint/2010/main" val="1017275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33524400-5B4D-4654-86DF-D385F1B9C940}" type="slidenum">
              <a:rPr lang="en-US" altLang="en-US" smtClean="0"/>
              <a:pPr/>
              <a:t>‹#›</a:t>
            </a:fld>
            <a:endParaRPr lang="en-US" altLang="en-US"/>
          </a:p>
        </p:txBody>
      </p:sp>
    </p:spTree>
    <p:extLst>
      <p:ext uri="{BB962C8B-B14F-4D97-AF65-F5344CB8AC3E}">
        <p14:creationId xmlns:p14="http://schemas.microsoft.com/office/powerpoint/2010/main" val="3458234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EA0E071-8003-4CC0-A80F-395DEED7B66D}" type="slidenum">
              <a:rPr lang="en-US" altLang="en-US" smtClean="0"/>
              <a:pPr/>
              <a:t>‹#›</a:t>
            </a:fld>
            <a:endParaRPr lang="en-US" altLang="en-US"/>
          </a:p>
        </p:txBody>
      </p:sp>
    </p:spTree>
    <p:extLst>
      <p:ext uri="{BB962C8B-B14F-4D97-AF65-F5344CB8AC3E}">
        <p14:creationId xmlns:p14="http://schemas.microsoft.com/office/powerpoint/2010/main" val="586028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337FAC53-EA7F-477A-B848-5D6FE828C22C}" type="slidenum">
              <a:rPr lang="en-US" altLang="en-US" smtClean="0"/>
              <a:pPr/>
              <a:t>‹#›</a:t>
            </a:fld>
            <a:endParaRPr lang="en-US" altLang="en-US"/>
          </a:p>
        </p:txBody>
      </p:sp>
    </p:spTree>
    <p:extLst>
      <p:ext uri="{BB962C8B-B14F-4D97-AF65-F5344CB8AC3E}">
        <p14:creationId xmlns:p14="http://schemas.microsoft.com/office/powerpoint/2010/main" val="3693633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52EE9D79-B2C2-4D56-AA29-EB90638842ED}" type="slidenum">
              <a:rPr lang="en-US" altLang="en-US" smtClean="0"/>
              <a:pPr/>
              <a:t>‹#›</a:t>
            </a:fld>
            <a:endParaRPr lang="en-US" altLang="en-US"/>
          </a:p>
        </p:txBody>
      </p:sp>
    </p:spTree>
    <p:extLst>
      <p:ext uri="{BB962C8B-B14F-4D97-AF65-F5344CB8AC3E}">
        <p14:creationId xmlns:p14="http://schemas.microsoft.com/office/powerpoint/2010/main" val="1689193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8746D63-B030-4EB8-A25E-086FB0B01E6D}" type="slidenum">
              <a:rPr lang="en-US" altLang="en-US" smtClean="0"/>
              <a:pPr/>
              <a:t>‹#›</a:t>
            </a:fld>
            <a:endParaRPr lang="en-US" altLang="en-US"/>
          </a:p>
        </p:txBody>
      </p:sp>
    </p:spTree>
    <p:extLst>
      <p:ext uri="{BB962C8B-B14F-4D97-AF65-F5344CB8AC3E}">
        <p14:creationId xmlns:p14="http://schemas.microsoft.com/office/powerpoint/2010/main" val="400986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34076F-CE2A-4847-BF66-53B3537AFFA1}" type="slidenum">
              <a:rPr lang="en-US" altLang="en-US" smtClean="0"/>
              <a:pPr/>
              <a:t>‹#›</a:t>
            </a:fld>
            <a:endParaRPr lang="en-US" altLang="en-US"/>
          </a:p>
        </p:txBody>
      </p:sp>
    </p:spTree>
    <p:extLst>
      <p:ext uri="{BB962C8B-B14F-4D97-AF65-F5344CB8AC3E}">
        <p14:creationId xmlns:p14="http://schemas.microsoft.com/office/powerpoint/2010/main" val="2514009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34076F-CE2A-4847-BF66-53B3537AFFA1}" type="slidenum">
              <a:rPr lang="en-US" altLang="en-US" smtClean="0"/>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4657136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34076F-CE2A-4847-BF66-53B3537AFFA1}" type="slidenum">
              <a:rPr lang="en-US" altLang="en-US" smtClean="0"/>
              <a:pPr/>
              <a:t>‹#›</a:t>
            </a:fld>
            <a:endParaRPr lang="en-US" altLang="en-US"/>
          </a:p>
        </p:txBody>
      </p:sp>
    </p:spTree>
    <p:extLst>
      <p:ext uri="{BB962C8B-B14F-4D97-AF65-F5344CB8AC3E}">
        <p14:creationId xmlns:p14="http://schemas.microsoft.com/office/powerpoint/2010/main" val="118799772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34076F-CE2A-4847-BF66-53B3537AFFA1}" type="slidenum">
              <a:rPr lang="en-US" altLang="en-US" smtClean="0"/>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581196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234076F-CE2A-4847-BF66-53B3537AFFA1}" type="slidenum">
              <a:rPr lang="en-US" altLang="en-US" smtClean="0"/>
              <a:pPr/>
              <a:t>‹#›</a:t>
            </a:fld>
            <a:endParaRPr lang="en-US" altLang="en-US"/>
          </a:p>
        </p:txBody>
      </p:sp>
    </p:spTree>
    <p:extLst>
      <p:ext uri="{BB962C8B-B14F-4D97-AF65-F5344CB8AC3E}">
        <p14:creationId xmlns:p14="http://schemas.microsoft.com/office/powerpoint/2010/main" val="264593574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129D7CF-BC17-4117-B7D6-A41B788805A3}" type="slidenum">
              <a:rPr lang="en-US" altLang="en-US" smtClean="0"/>
              <a:pPr/>
              <a:t>‹#›</a:t>
            </a:fld>
            <a:endParaRPr lang="en-US" altLang="en-US"/>
          </a:p>
        </p:txBody>
      </p:sp>
    </p:spTree>
    <p:extLst>
      <p:ext uri="{BB962C8B-B14F-4D97-AF65-F5344CB8AC3E}">
        <p14:creationId xmlns:p14="http://schemas.microsoft.com/office/powerpoint/2010/main" val="341524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D9C2DEC-B729-4653-BB61-208135F04BF0}" type="slidenum">
              <a:rPr lang="en-US" altLang="en-US" smtClean="0"/>
              <a:pPr/>
              <a:t>‹#›</a:t>
            </a:fld>
            <a:endParaRPr lang="en-US" altLang="en-US"/>
          </a:p>
        </p:txBody>
      </p:sp>
    </p:spTree>
    <p:extLst>
      <p:ext uri="{BB962C8B-B14F-4D97-AF65-F5344CB8AC3E}">
        <p14:creationId xmlns:p14="http://schemas.microsoft.com/office/powerpoint/2010/main" val="147547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34076F-CE2A-4847-BF66-53B3537AFFA1}" type="slidenum">
              <a:rPr lang="en-US" altLang="en-US" smtClean="0"/>
              <a:pPr/>
              <a:t>‹#›</a:t>
            </a:fld>
            <a:endParaRPr lang="en-US" altLang="en-US"/>
          </a:p>
        </p:txBody>
      </p:sp>
    </p:spTree>
    <p:extLst>
      <p:ext uri="{BB962C8B-B14F-4D97-AF65-F5344CB8AC3E}">
        <p14:creationId xmlns:p14="http://schemas.microsoft.com/office/powerpoint/2010/main" val="2331144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3429000"/>
            <a:ext cx="7772400" cy="1905000"/>
          </a:xfrm>
        </p:spPr>
        <p:txBody>
          <a:bodyPr/>
          <a:lstStyle/>
          <a:p>
            <a:pPr eaLnBrk="1" hangingPunct="1"/>
            <a:r>
              <a:rPr lang="en-US" altLang="en-US" dirty="0" smtClean="0">
                <a:solidFill>
                  <a:schemeClr val="tx1"/>
                </a:solidFill>
              </a:rPr>
              <a:t/>
            </a:r>
            <a:br>
              <a:rPr lang="en-US" altLang="en-US" dirty="0" smtClean="0">
                <a:solidFill>
                  <a:schemeClr val="tx1"/>
                </a:solidFill>
              </a:rPr>
            </a:br>
            <a:r>
              <a:rPr lang="en-US" altLang="en-US" dirty="0" err="1" smtClean="0">
                <a:solidFill>
                  <a:schemeClr val="tx1"/>
                </a:solidFill>
              </a:rPr>
              <a:t>Pertemuan</a:t>
            </a:r>
            <a:r>
              <a:rPr lang="en-US" altLang="en-US" dirty="0" smtClean="0">
                <a:solidFill>
                  <a:schemeClr val="tx1"/>
                </a:solidFill>
              </a:rPr>
              <a:t> 3 :</a:t>
            </a:r>
            <a:br>
              <a:rPr lang="en-US" altLang="en-US" dirty="0" smtClean="0">
                <a:solidFill>
                  <a:schemeClr val="tx1"/>
                </a:solidFill>
              </a:rPr>
            </a:br>
            <a:r>
              <a:rPr lang="en-US" altLang="en-US" dirty="0" err="1" smtClean="0">
                <a:solidFill>
                  <a:schemeClr val="tx1"/>
                </a:solidFill>
              </a:rPr>
              <a:t>Metode</a:t>
            </a:r>
            <a:r>
              <a:rPr lang="en-US" altLang="en-US" dirty="0" smtClean="0">
                <a:solidFill>
                  <a:schemeClr val="tx1"/>
                </a:solidFill>
              </a:rPr>
              <a:t> </a:t>
            </a:r>
            <a:r>
              <a:rPr lang="en-US" altLang="en-US" dirty="0" err="1" smtClean="0">
                <a:solidFill>
                  <a:schemeClr val="tx1"/>
                </a:solidFill>
              </a:rPr>
              <a:t>Harga</a:t>
            </a:r>
            <a:r>
              <a:rPr lang="en-US" altLang="en-US" dirty="0" smtClean="0">
                <a:solidFill>
                  <a:schemeClr val="tx1"/>
                </a:solidFill>
              </a:rPr>
              <a:t> </a:t>
            </a:r>
            <a:r>
              <a:rPr lang="en-US" altLang="en-US" dirty="0" err="1" smtClean="0">
                <a:solidFill>
                  <a:schemeClr val="tx1"/>
                </a:solidFill>
              </a:rPr>
              <a:t>Pokok</a:t>
            </a:r>
            <a:r>
              <a:rPr lang="en-US" altLang="en-US" dirty="0" smtClean="0">
                <a:solidFill>
                  <a:schemeClr val="tx1"/>
                </a:solidFill>
              </a:rPr>
              <a:t> </a:t>
            </a:r>
            <a:r>
              <a:rPr lang="en-US" altLang="en-US" dirty="0" err="1" smtClean="0">
                <a:solidFill>
                  <a:schemeClr val="tx1"/>
                </a:solidFill>
              </a:rPr>
              <a:t>Pesanan</a:t>
            </a:r>
            <a:endParaRPr lang="en-US" altLang="en-US" i="1"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id-ID" altLang="en-US" sz="3000" b="1" dirty="0" smtClean="0">
                <a:solidFill>
                  <a:schemeClr val="tx1"/>
                </a:solidFill>
              </a:rPr>
              <a:t>Pengertian Metode Harga Pokok Pesanan</a:t>
            </a:r>
          </a:p>
        </p:txBody>
      </p:sp>
      <p:sp>
        <p:nvSpPr>
          <p:cNvPr id="4099" name="Content Placeholder 2"/>
          <p:cNvSpPr>
            <a:spLocks noGrp="1"/>
          </p:cNvSpPr>
          <p:nvPr>
            <p:ph idx="1"/>
          </p:nvPr>
        </p:nvSpPr>
        <p:spPr/>
        <p:txBody>
          <a:bodyPr>
            <a:normAutofit fontScale="92500" lnSpcReduction="10000"/>
          </a:bodyPr>
          <a:lstStyle/>
          <a:p>
            <a:pPr algn="just" eaLnBrk="1" hangingPunct="1">
              <a:buFontTx/>
              <a:buNone/>
              <a:defRPr/>
            </a:pPr>
            <a:r>
              <a:rPr lang="id-ID" sz="2500" dirty="0" smtClean="0"/>
              <a:t>	</a:t>
            </a:r>
            <a:r>
              <a:rPr lang="en-US" sz="2800" dirty="0" err="1" smtClean="0"/>
              <a:t>Metode</a:t>
            </a:r>
            <a:r>
              <a:rPr lang="en-US" sz="2800" dirty="0" smtClean="0"/>
              <a:t> </a:t>
            </a:r>
            <a:r>
              <a:rPr lang="en-US" sz="2800" dirty="0" err="1" smtClean="0"/>
              <a:t>ini</a:t>
            </a:r>
            <a:r>
              <a:rPr lang="en-US" sz="2800" dirty="0" smtClean="0"/>
              <a:t> </a:t>
            </a:r>
            <a:r>
              <a:rPr lang="en-US" sz="2800" dirty="0" err="1" smtClean="0"/>
              <a:t>digunakan</a:t>
            </a:r>
            <a:r>
              <a:rPr lang="en-US" sz="2800" dirty="0" smtClean="0"/>
              <a:t> </a:t>
            </a:r>
            <a:r>
              <a:rPr lang="en-US" sz="2800" dirty="0" err="1" smtClean="0"/>
              <a:t>oleh</a:t>
            </a:r>
            <a:r>
              <a:rPr lang="en-US" sz="2800" dirty="0" smtClean="0"/>
              <a:t> </a:t>
            </a:r>
            <a:r>
              <a:rPr lang="en-US" sz="2800" dirty="0" err="1" smtClean="0"/>
              <a:t>perusahaan</a:t>
            </a:r>
            <a:r>
              <a:rPr lang="en-US" sz="2800" dirty="0" smtClean="0"/>
              <a:t> yang </a:t>
            </a:r>
            <a:r>
              <a:rPr lang="en-US" sz="2800" dirty="0" err="1" smtClean="0"/>
              <a:t>berproduksi</a:t>
            </a:r>
            <a:r>
              <a:rPr lang="en-US" sz="2800" dirty="0" smtClean="0"/>
              <a:t> </a:t>
            </a:r>
            <a:r>
              <a:rPr lang="id-ID" sz="2800" dirty="0" smtClean="0"/>
              <a:t>barang </a:t>
            </a:r>
            <a:r>
              <a:rPr lang="en-US" sz="2800" dirty="0" err="1" smtClean="0"/>
              <a:t>berdasarkan</a:t>
            </a:r>
            <a:r>
              <a:rPr lang="en-US" sz="2800" dirty="0" smtClean="0"/>
              <a:t> </a:t>
            </a:r>
            <a:r>
              <a:rPr lang="en-US" sz="2800" dirty="0" err="1" smtClean="0"/>
              <a:t>pesanan</a:t>
            </a:r>
            <a:r>
              <a:rPr lang="en-US" sz="2800" dirty="0" smtClean="0"/>
              <a:t>. </a:t>
            </a:r>
            <a:r>
              <a:rPr lang="en-US" sz="2800" dirty="0" err="1" smtClean="0"/>
              <a:t>Dalam</a:t>
            </a:r>
            <a:r>
              <a:rPr lang="en-US" sz="2800" dirty="0" smtClean="0"/>
              <a:t> </a:t>
            </a:r>
            <a:r>
              <a:rPr lang="en-US" sz="2800" dirty="0" err="1" smtClean="0"/>
              <a:t>metode</a:t>
            </a:r>
            <a:r>
              <a:rPr lang="en-US" sz="2800" dirty="0" smtClean="0"/>
              <a:t> </a:t>
            </a:r>
            <a:r>
              <a:rPr lang="en-US" sz="2800" dirty="0" err="1" smtClean="0"/>
              <a:t>ini</a:t>
            </a:r>
            <a:r>
              <a:rPr lang="en-US" sz="2800" dirty="0" smtClean="0"/>
              <a:t> </a:t>
            </a:r>
            <a:r>
              <a:rPr lang="en-US" sz="2800" dirty="0" err="1" smtClean="0"/>
              <a:t>biaya-biaya</a:t>
            </a:r>
            <a:r>
              <a:rPr lang="en-US" sz="2800" dirty="0" smtClean="0"/>
              <a:t> </a:t>
            </a:r>
            <a:r>
              <a:rPr lang="en-US" sz="2800" dirty="0" err="1" smtClean="0"/>
              <a:t>produksi</a:t>
            </a:r>
            <a:r>
              <a:rPr lang="en-US" sz="2800" dirty="0" smtClean="0"/>
              <a:t> </a:t>
            </a:r>
            <a:r>
              <a:rPr lang="en-US" sz="2800" dirty="0" err="1" smtClean="0"/>
              <a:t>dikumpulkan</a:t>
            </a:r>
            <a:r>
              <a:rPr lang="en-US" sz="2800" dirty="0" smtClean="0"/>
              <a:t> </a:t>
            </a:r>
            <a:r>
              <a:rPr lang="en-US" sz="2800" dirty="0" err="1" smtClean="0"/>
              <a:t>untuk</a:t>
            </a:r>
            <a:r>
              <a:rPr lang="en-US" sz="2800" dirty="0" smtClean="0"/>
              <a:t> </a:t>
            </a:r>
            <a:r>
              <a:rPr lang="en-US" sz="2800" dirty="0" err="1" smtClean="0"/>
              <a:t>pesanan</a:t>
            </a:r>
            <a:r>
              <a:rPr lang="en-US" sz="2800" dirty="0" smtClean="0"/>
              <a:t> </a:t>
            </a:r>
            <a:r>
              <a:rPr lang="en-US" sz="2800" dirty="0" err="1" smtClean="0"/>
              <a:t>tertentu</a:t>
            </a:r>
            <a:r>
              <a:rPr lang="en-US" sz="2800" dirty="0" smtClean="0"/>
              <a:t> </a:t>
            </a:r>
            <a:r>
              <a:rPr lang="en-US" sz="2800" dirty="0" err="1" smtClean="0"/>
              <a:t>dan</a:t>
            </a:r>
            <a:r>
              <a:rPr lang="en-US" sz="2800" dirty="0" smtClean="0"/>
              <a:t> </a:t>
            </a:r>
            <a:r>
              <a:rPr lang="en-US" sz="2800" dirty="0" err="1" smtClean="0"/>
              <a:t>harga</a:t>
            </a:r>
            <a:r>
              <a:rPr lang="en-US" sz="2800" dirty="0" smtClean="0"/>
              <a:t> </a:t>
            </a:r>
            <a:r>
              <a:rPr lang="en-US" sz="2800" dirty="0" err="1" smtClean="0"/>
              <a:t>pokok</a:t>
            </a:r>
            <a:r>
              <a:rPr lang="en-US" sz="2800" dirty="0" smtClean="0"/>
              <a:t> </a:t>
            </a:r>
            <a:r>
              <a:rPr lang="en-US" sz="2800" dirty="0" err="1" smtClean="0"/>
              <a:t>produksi</a:t>
            </a:r>
            <a:r>
              <a:rPr lang="en-US" sz="2800" dirty="0" smtClean="0"/>
              <a:t> per </a:t>
            </a:r>
            <a:r>
              <a:rPr lang="en-US" sz="2800" dirty="0" err="1" smtClean="0"/>
              <a:t>satuan</a:t>
            </a:r>
            <a:r>
              <a:rPr lang="en-US" sz="2800" dirty="0" smtClean="0"/>
              <a:t> </a:t>
            </a:r>
            <a:r>
              <a:rPr lang="en-US" sz="2800" dirty="0" err="1" smtClean="0"/>
              <a:t>dihitung</a:t>
            </a:r>
            <a:r>
              <a:rPr lang="en-US" sz="2800" dirty="0" smtClean="0"/>
              <a:t> </a:t>
            </a:r>
            <a:r>
              <a:rPr lang="en-US" sz="2800" dirty="0" err="1" smtClean="0"/>
              <a:t>dengan</a:t>
            </a:r>
            <a:r>
              <a:rPr lang="en-US" sz="2800" dirty="0" smtClean="0"/>
              <a:t> </a:t>
            </a:r>
            <a:r>
              <a:rPr lang="en-US" sz="2800" dirty="0" err="1" smtClean="0"/>
              <a:t>cara</a:t>
            </a:r>
            <a:r>
              <a:rPr lang="en-US" sz="2800" dirty="0" smtClean="0"/>
              <a:t> </a:t>
            </a:r>
            <a:r>
              <a:rPr lang="en-US" sz="2800" dirty="0" err="1" smtClean="0"/>
              <a:t>membagi</a:t>
            </a:r>
            <a:r>
              <a:rPr lang="en-US" sz="2800" dirty="0" smtClean="0"/>
              <a:t> total </a:t>
            </a:r>
            <a:r>
              <a:rPr lang="en-US" sz="2800" dirty="0" err="1" smtClean="0"/>
              <a:t>biaya</a:t>
            </a:r>
            <a:r>
              <a:rPr lang="en-US" sz="2800" dirty="0" smtClean="0"/>
              <a:t> </a:t>
            </a:r>
            <a:r>
              <a:rPr lang="en-US" sz="2800" dirty="0" err="1" smtClean="0"/>
              <a:t>produksi</a:t>
            </a:r>
            <a:r>
              <a:rPr lang="en-US" sz="2800" dirty="0" smtClean="0"/>
              <a:t> </a:t>
            </a:r>
            <a:r>
              <a:rPr lang="en-US" sz="2800" dirty="0" err="1" smtClean="0"/>
              <a:t>untuk</a:t>
            </a:r>
            <a:r>
              <a:rPr lang="en-US" sz="2800" dirty="0" smtClean="0"/>
              <a:t> </a:t>
            </a:r>
            <a:r>
              <a:rPr lang="en-US" sz="2800" dirty="0" err="1" smtClean="0"/>
              <a:t>pesanan</a:t>
            </a:r>
            <a:r>
              <a:rPr lang="en-US" sz="2800" dirty="0" smtClean="0"/>
              <a:t> </a:t>
            </a:r>
            <a:r>
              <a:rPr lang="en-US" sz="2800" dirty="0" err="1" smtClean="0"/>
              <a:t>tersebut</a:t>
            </a:r>
            <a:r>
              <a:rPr lang="en-US" sz="2800" dirty="0" smtClean="0"/>
              <a:t> </a:t>
            </a:r>
            <a:r>
              <a:rPr lang="en-US" sz="2800" dirty="0" err="1" smtClean="0"/>
              <a:t>dengan</a:t>
            </a:r>
            <a:r>
              <a:rPr lang="en-US" sz="2800" dirty="0" smtClean="0"/>
              <a:t> </a:t>
            </a:r>
            <a:r>
              <a:rPr lang="en-US" sz="2800" dirty="0" err="1" smtClean="0"/>
              <a:t>jumlah</a:t>
            </a:r>
            <a:r>
              <a:rPr lang="en-US" sz="2800" dirty="0" smtClean="0"/>
              <a:t> </a:t>
            </a:r>
            <a:r>
              <a:rPr lang="en-US" sz="2800" dirty="0" err="1" smtClean="0"/>
              <a:t>satuan</a:t>
            </a:r>
            <a:r>
              <a:rPr lang="en-US" sz="2800" dirty="0" smtClean="0"/>
              <a:t> </a:t>
            </a:r>
            <a:r>
              <a:rPr lang="en-US" sz="2800" dirty="0" err="1" smtClean="0"/>
              <a:t>produk</a:t>
            </a:r>
            <a:r>
              <a:rPr lang="en-US" sz="2800" dirty="0" smtClean="0"/>
              <a:t> </a:t>
            </a:r>
            <a:r>
              <a:rPr lang="en-US" sz="2800" dirty="0" err="1" smtClean="0"/>
              <a:t>dalam</a:t>
            </a:r>
            <a:r>
              <a:rPr lang="en-US" sz="2800" dirty="0" smtClean="0"/>
              <a:t> </a:t>
            </a:r>
            <a:r>
              <a:rPr lang="en-US" sz="2800" dirty="0" err="1" smtClean="0"/>
              <a:t>pesanan</a:t>
            </a:r>
            <a:r>
              <a:rPr lang="en-US" sz="2800" dirty="0" smtClean="0"/>
              <a:t> yang </a:t>
            </a:r>
            <a:r>
              <a:rPr lang="en-US" sz="2800" dirty="0" err="1" smtClean="0"/>
              <a:t>bersangkutan</a:t>
            </a:r>
            <a:r>
              <a:rPr lang="en-US" sz="2800" dirty="0" smtClean="0"/>
              <a:t>.</a:t>
            </a:r>
          </a:p>
          <a:p>
            <a:pPr marL="0" indent="0" algn="just">
              <a:buFontTx/>
              <a:buNone/>
              <a:defRPr/>
            </a:pPr>
            <a:endParaRPr lang="id-ID" sz="2500" dirty="0" smtClean="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5778FD-247A-47D3-B55E-3D9051B7FF4F}" type="slidenum">
              <a:rPr lang="en-US" altLang="en-US"/>
              <a:pPr eaLnBrk="1" hangingPunct="1"/>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hangingPunct="1"/>
            <a:r>
              <a:rPr lang="en-US" altLang="en-US" sz="3600" dirty="0" smtClean="0">
                <a:solidFill>
                  <a:schemeClr val="tx1"/>
                </a:solidFill>
              </a:rPr>
              <a:t>SIKLUS AKUNTANSI BIAYA DALAM PERUSAHAAN MANUFAKTUR</a:t>
            </a:r>
          </a:p>
        </p:txBody>
      </p:sp>
      <p:sp>
        <p:nvSpPr>
          <p:cNvPr id="4099" name="Rectangle 3"/>
          <p:cNvSpPr>
            <a:spLocks noGrp="1" noChangeArrowheads="1"/>
          </p:cNvSpPr>
          <p:nvPr>
            <p:ph idx="1"/>
          </p:nvPr>
        </p:nvSpPr>
        <p:spPr>
          <a:xfrm>
            <a:off x="228600" y="1600200"/>
            <a:ext cx="3810000" cy="5029200"/>
          </a:xfrm>
        </p:spPr>
        <p:txBody>
          <a:bodyPr/>
          <a:lstStyle/>
          <a:p>
            <a:pPr algn="ctr" eaLnBrk="1" hangingPunct="1">
              <a:buFontTx/>
              <a:buNone/>
            </a:pPr>
            <a:r>
              <a:rPr lang="en-US" altLang="en-US" sz="1800" b="1" smtClean="0"/>
              <a:t>SIKLUS PEMBUATAN PRODUK</a:t>
            </a:r>
          </a:p>
          <a:p>
            <a:pPr algn="ctr" eaLnBrk="1" hangingPunct="1">
              <a:buFontTx/>
              <a:buNone/>
            </a:pPr>
            <a:endParaRPr lang="en-US" altLang="en-US" sz="1800" smtClean="0"/>
          </a:p>
        </p:txBody>
      </p:sp>
      <p:sp>
        <p:nvSpPr>
          <p:cNvPr id="4107" name="Slide Number Placeholder 2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2D6EDC5-4ED8-4D3F-9A48-69DB06618DD6}" type="slidenum">
              <a:rPr lang="en-US" altLang="en-US"/>
              <a:pPr eaLnBrk="1" hangingPunct="1"/>
              <a:t>3</a:t>
            </a:fld>
            <a:endParaRPr lang="en-US" altLang="en-US"/>
          </a:p>
        </p:txBody>
      </p:sp>
      <p:sp>
        <p:nvSpPr>
          <p:cNvPr id="4100" name="Rectangle 4"/>
          <p:cNvSpPr>
            <a:spLocks noChangeArrowheads="1"/>
          </p:cNvSpPr>
          <p:nvPr/>
        </p:nvSpPr>
        <p:spPr bwMode="auto">
          <a:xfrm>
            <a:off x="3886200" y="1600200"/>
            <a:ext cx="487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US" altLang="en-US" b="1"/>
              <a:t>SIKLUS  BIAYA</a:t>
            </a:r>
          </a:p>
        </p:txBody>
      </p:sp>
      <p:sp>
        <p:nvSpPr>
          <p:cNvPr id="4101" name="Rectangle 5"/>
          <p:cNvSpPr>
            <a:spLocks noChangeArrowheads="1"/>
          </p:cNvSpPr>
          <p:nvPr/>
        </p:nvSpPr>
        <p:spPr bwMode="auto">
          <a:xfrm>
            <a:off x="609600" y="1981200"/>
            <a:ext cx="1676400" cy="12192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a:t>Pembelian dan </a:t>
            </a:r>
          </a:p>
          <a:p>
            <a:pPr algn="ctr" eaLnBrk="1" hangingPunct="1"/>
            <a:r>
              <a:rPr lang="en-US" altLang="en-US" sz="1600"/>
              <a:t>penyimpanan</a:t>
            </a:r>
          </a:p>
          <a:p>
            <a:pPr algn="ctr" eaLnBrk="1" hangingPunct="1"/>
            <a:r>
              <a:rPr lang="en-US" altLang="en-US" sz="1600"/>
              <a:t> bahan baku</a:t>
            </a:r>
          </a:p>
        </p:txBody>
      </p:sp>
      <p:sp>
        <p:nvSpPr>
          <p:cNvPr id="4102" name="Rectangle 6"/>
          <p:cNvSpPr>
            <a:spLocks noChangeArrowheads="1"/>
          </p:cNvSpPr>
          <p:nvPr/>
        </p:nvSpPr>
        <p:spPr bwMode="auto">
          <a:xfrm>
            <a:off x="533400" y="3657600"/>
            <a:ext cx="1752600" cy="11430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a:t>Pengolahan</a:t>
            </a:r>
          </a:p>
          <a:p>
            <a:pPr algn="ctr" eaLnBrk="1" hangingPunct="1"/>
            <a:r>
              <a:rPr lang="en-US" altLang="en-US" sz="1600"/>
              <a:t> bahan baku </a:t>
            </a:r>
          </a:p>
          <a:p>
            <a:pPr algn="ctr" eaLnBrk="1" hangingPunct="1"/>
            <a:r>
              <a:rPr lang="en-US" altLang="en-US" sz="1600"/>
              <a:t>menjadi</a:t>
            </a:r>
          </a:p>
          <a:p>
            <a:pPr algn="ctr" eaLnBrk="1" hangingPunct="1"/>
            <a:r>
              <a:rPr lang="en-US" altLang="en-US" sz="1600"/>
              <a:t>produk jadi</a:t>
            </a:r>
          </a:p>
        </p:txBody>
      </p:sp>
      <p:sp>
        <p:nvSpPr>
          <p:cNvPr id="4103" name="Rectangle 7"/>
          <p:cNvSpPr>
            <a:spLocks noChangeArrowheads="1"/>
          </p:cNvSpPr>
          <p:nvPr/>
        </p:nvSpPr>
        <p:spPr bwMode="auto">
          <a:xfrm>
            <a:off x="533400" y="5257800"/>
            <a:ext cx="1752600" cy="1219200"/>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a:t>Penyimpanan</a:t>
            </a:r>
          </a:p>
          <a:p>
            <a:pPr algn="ctr" eaLnBrk="1" hangingPunct="1"/>
            <a:r>
              <a:rPr lang="en-US" altLang="en-US" sz="1600"/>
              <a:t> produk jadi dalam </a:t>
            </a:r>
          </a:p>
          <a:p>
            <a:pPr algn="ctr" eaLnBrk="1" hangingPunct="1"/>
            <a:r>
              <a:rPr lang="en-US" altLang="en-US" sz="1600"/>
              <a:t>gudang</a:t>
            </a:r>
          </a:p>
        </p:txBody>
      </p:sp>
      <p:sp>
        <p:nvSpPr>
          <p:cNvPr id="4104" name="AutoShape 8"/>
          <p:cNvSpPr>
            <a:spLocks noChangeArrowheads="1"/>
          </p:cNvSpPr>
          <p:nvPr/>
        </p:nvSpPr>
        <p:spPr bwMode="auto">
          <a:xfrm>
            <a:off x="1371600" y="3200400"/>
            <a:ext cx="76200" cy="457200"/>
          </a:xfrm>
          <a:prstGeom prst="downArrow">
            <a:avLst>
              <a:gd name="adj1" fmla="val 50000"/>
              <a:gd name="adj2" fmla="val 1500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4105" name="AutoShape 9"/>
          <p:cNvSpPr>
            <a:spLocks noChangeArrowheads="1"/>
          </p:cNvSpPr>
          <p:nvPr/>
        </p:nvSpPr>
        <p:spPr bwMode="auto">
          <a:xfrm>
            <a:off x="1371600" y="4800600"/>
            <a:ext cx="76200" cy="457200"/>
          </a:xfrm>
          <a:prstGeom prst="downArrow">
            <a:avLst>
              <a:gd name="adj1" fmla="val 50000"/>
              <a:gd name="adj2" fmla="val 1500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grpSp>
        <p:nvGrpSpPr>
          <p:cNvPr id="4106" name="Group 10"/>
          <p:cNvGrpSpPr>
            <a:grpSpLocks/>
          </p:cNvGrpSpPr>
          <p:nvPr/>
        </p:nvGrpSpPr>
        <p:grpSpPr bwMode="auto">
          <a:xfrm>
            <a:off x="2590800" y="1981200"/>
            <a:ext cx="6172200" cy="4572000"/>
            <a:chOff x="1703" y="1314"/>
            <a:chExt cx="8242" cy="4680"/>
          </a:xfrm>
        </p:grpSpPr>
        <p:sp>
          <p:nvSpPr>
            <p:cNvPr id="4108" name="Rectangle 11"/>
            <p:cNvSpPr>
              <a:spLocks noChangeArrowheads="1"/>
            </p:cNvSpPr>
            <p:nvPr/>
          </p:nvSpPr>
          <p:spPr bwMode="auto">
            <a:xfrm>
              <a:off x="4500" y="1314"/>
              <a:ext cx="2618" cy="108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ja-JP" sz="1600">
                  <a:ea typeface="MS Mincho" pitchFamily="49" charset="-128"/>
                </a:rPr>
                <a:t>Penentuan harga pokok bahan baku yang dibeli</a:t>
              </a:r>
              <a:endParaRPr lang="en-US" altLang="en-US" sz="2400"/>
            </a:p>
          </p:txBody>
        </p:sp>
        <p:sp>
          <p:nvSpPr>
            <p:cNvPr id="4109" name="Rectangle 12"/>
            <p:cNvSpPr>
              <a:spLocks noChangeArrowheads="1"/>
            </p:cNvSpPr>
            <p:nvPr/>
          </p:nvSpPr>
          <p:spPr bwMode="auto">
            <a:xfrm>
              <a:off x="4500" y="2754"/>
              <a:ext cx="2618" cy="108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v-SE" altLang="ja-JP" sz="1600">
                  <a:ea typeface="MS Mincho" pitchFamily="49" charset="-128"/>
                </a:rPr>
                <a:t>Penentuan harga pokok bahan baku yang dipakai</a:t>
              </a:r>
              <a:endParaRPr lang="en-US" altLang="en-US" sz="2400"/>
            </a:p>
          </p:txBody>
        </p:sp>
        <p:sp>
          <p:nvSpPr>
            <p:cNvPr id="4110" name="Rectangle 13"/>
            <p:cNvSpPr>
              <a:spLocks noChangeArrowheads="1"/>
            </p:cNvSpPr>
            <p:nvPr/>
          </p:nvSpPr>
          <p:spPr bwMode="auto">
            <a:xfrm>
              <a:off x="4500" y="4194"/>
              <a:ext cx="2618" cy="72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v-SE" altLang="ja-JP" sz="1600">
                  <a:ea typeface="MS Mincho" pitchFamily="49" charset="-128"/>
                </a:rPr>
                <a:t>Pengumpulan biaya produksi</a:t>
              </a:r>
              <a:endParaRPr lang="en-US" altLang="en-US" sz="2400"/>
            </a:p>
          </p:txBody>
        </p:sp>
        <p:sp>
          <p:nvSpPr>
            <p:cNvPr id="4111" name="Rectangle 14"/>
            <p:cNvSpPr>
              <a:spLocks noChangeArrowheads="1"/>
            </p:cNvSpPr>
            <p:nvPr/>
          </p:nvSpPr>
          <p:spPr bwMode="auto">
            <a:xfrm>
              <a:off x="4500" y="5274"/>
              <a:ext cx="2618" cy="72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v-SE" altLang="ja-JP" sz="1600">
                  <a:ea typeface="MS Mincho" pitchFamily="49" charset="-128"/>
                </a:rPr>
                <a:t>Penentuan harga pokok produk jadi</a:t>
              </a:r>
              <a:endParaRPr lang="en-US" altLang="en-US" sz="2400"/>
            </a:p>
          </p:txBody>
        </p:sp>
        <p:sp>
          <p:nvSpPr>
            <p:cNvPr id="4112" name="Rectangle 15"/>
            <p:cNvSpPr>
              <a:spLocks noChangeArrowheads="1"/>
            </p:cNvSpPr>
            <p:nvPr/>
          </p:nvSpPr>
          <p:spPr bwMode="auto">
            <a:xfrm>
              <a:off x="7327" y="2754"/>
              <a:ext cx="2618" cy="108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v-SE" altLang="ja-JP" sz="1600">
                  <a:ea typeface="MS Mincho" pitchFamily="49" charset="-128"/>
                </a:rPr>
                <a:t>Penentuan harga pokok bahan baku yang dipakai</a:t>
              </a:r>
              <a:endParaRPr lang="en-US" altLang="en-US" sz="2400"/>
            </a:p>
          </p:txBody>
        </p:sp>
        <p:sp>
          <p:nvSpPr>
            <p:cNvPr id="4113" name="Rectangle 16"/>
            <p:cNvSpPr>
              <a:spLocks noChangeArrowheads="1"/>
            </p:cNvSpPr>
            <p:nvPr/>
          </p:nvSpPr>
          <p:spPr bwMode="auto">
            <a:xfrm>
              <a:off x="1703" y="2754"/>
              <a:ext cx="2618" cy="1080"/>
            </a:xfrm>
            <a:prstGeom prst="rect">
              <a:avLst/>
            </a:prstGeom>
            <a:solidFill>
              <a:srgbClr val="00FF00"/>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sv-SE" altLang="ja-JP" sz="1600">
                  <a:ea typeface="MS Mincho" pitchFamily="49" charset="-128"/>
                </a:rPr>
                <a:t>Penentuan harga pokok bahan baku yang dipakai</a:t>
              </a:r>
              <a:endParaRPr lang="en-US" altLang="en-US" sz="2400"/>
            </a:p>
          </p:txBody>
        </p:sp>
        <p:sp>
          <p:nvSpPr>
            <p:cNvPr id="4114" name="AutoShape 17"/>
            <p:cNvSpPr>
              <a:spLocks noChangeArrowheads="1"/>
            </p:cNvSpPr>
            <p:nvPr/>
          </p:nvSpPr>
          <p:spPr bwMode="auto">
            <a:xfrm>
              <a:off x="5625" y="2394"/>
              <a:ext cx="187" cy="360"/>
            </a:xfrm>
            <a:prstGeom prst="downArrow">
              <a:avLst>
                <a:gd name="adj1" fmla="val 50000"/>
                <a:gd name="adj2" fmla="val 48128"/>
              </a:avLst>
            </a:prstGeom>
            <a:solidFill>
              <a:srgbClr val="0000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4115" name="AutoShape 18"/>
            <p:cNvSpPr>
              <a:spLocks noChangeArrowheads="1"/>
            </p:cNvSpPr>
            <p:nvPr/>
          </p:nvSpPr>
          <p:spPr bwMode="auto">
            <a:xfrm>
              <a:off x="5625" y="3834"/>
              <a:ext cx="187" cy="360"/>
            </a:xfrm>
            <a:prstGeom prst="downArrow">
              <a:avLst>
                <a:gd name="adj1" fmla="val 50000"/>
                <a:gd name="adj2" fmla="val 48128"/>
              </a:avLst>
            </a:prstGeom>
            <a:solidFill>
              <a:srgbClr val="3366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4116" name="AutoShape 19"/>
            <p:cNvSpPr>
              <a:spLocks noChangeArrowheads="1"/>
            </p:cNvSpPr>
            <p:nvPr/>
          </p:nvSpPr>
          <p:spPr bwMode="auto">
            <a:xfrm>
              <a:off x="5625" y="4914"/>
              <a:ext cx="187" cy="360"/>
            </a:xfrm>
            <a:prstGeom prst="downArrow">
              <a:avLst>
                <a:gd name="adj1" fmla="val 50000"/>
                <a:gd name="adj2" fmla="val 48128"/>
              </a:avLst>
            </a:prstGeom>
            <a:solidFill>
              <a:srgbClr val="3366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4117" name="AutoShape 20"/>
            <p:cNvSpPr>
              <a:spLocks noChangeArrowheads="1"/>
            </p:cNvSpPr>
            <p:nvPr/>
          </p:nvSpPr>
          <p:spPr bwMode="auto">
            <a:xfrm rot="5400000">
              <a:off x="3407" y="3805"/>
              <a:ext cx="949" cy="10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393 h 21600"/>
                <a:gd name="T20" fmla="*/ 18505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FF6600"/>
            </a:solidFill>
            <a:ln w="9525">
              <a:solidFill>
                <a:srgbClr val="000000"/>
              </a:solidFill>
              <a:miter lim="800000"/>
              <a:headEnd/>
              <a:tailEnd/>
            </a:ln>
          </p:spPr>
          <p:txBody>
            <a:bodyPr/>
            <a:lstStyle/>
            <a:p>
              <a:endParaRPr lang="en-US"/>
            </a:p>
          </p:txBody>
        </p:sp>
        <p:sp>
          <p:nvSpPr>
            <p:cNvPr id="4118" name="AutoShape 21"/>
            <p:cNvSpPr>
              <a:spLocks noChangeArrowheads="1"/>
            </p:cNvSpPr>
            <p:nvPr/>
          </p:nvSpPr>
          <p:spPr bwMode="auto">
            <a:xfrm rot="5407202" flipV="1">
              <a:off x="7167" y="3895"/>
              <a:ext cx="949" cy="8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05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FF0000"/>
            </a:solidFill>
            <a:ln w="9525">
              <a:solidFill>
                <a:srgbClr val="000000"/>
              </a:solidFill>
              <a:miter lim="800000"/>
              <a:headEnd/>
              <a:tailEnd/>
            </a:ln>
          </p:spPr>
          <p:txBody>
            <a:bodyPr/>
            <a:lstStyle/>
            <a:p>
              <a:endParaRPr 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hangingPunct="1"/>
            <a:r>
              <a:rPr lang="en-US" altLang="en-US" sz="3600" dirty="0" err="1" smtClean="0">
                <a:solidFill>
                  <a:schemeClr val="tx1"/>
                </a:solidFill>
              </a:rPr>
              <a:t>Karakteristik</a:t>
            </a:r>
            <a:r>
              <a:rPr lang="en-US" altLang="en-US" sz="3600" dirty="0" smtClean="0">
                <a:solidFill>
                  <a:schemeClr val="tx1"/>
                </a:solidFill>
              </a:rPr>
              <a:t> </a:t>
            </a:r>
            <a:r>
              <a:rPr lang="en-US" altLang="en-US" sz="3600" dirty="0" err="1" smtClean="0">
                <a:solidFill>
                  <a:schemeClr val="tx1"/>
                </a:solidFill>
              </a:rPr>
              <a:t>usaha</a:t>
            </a:r>
            <a:r>
              <a:rPr lang="en-US" altLang="en-US" sz="3600" dirty="0" smtClean="0">
                <a:solidFill>
                  <a:schemeClr val="tx1"/>
                </a:solidFill>
              </a:rPr>
              <a:t> </a:t>
            </a:r>
            <a:r>
              <a:rPr lang="en-US" altLang="en-US" sz="3600" dirty="0" err="1" smtClean="0">
                <a:solidFill>
                  <a:schemeClr val="tx1"/>
                </a:solidFill>
              </a:rPr>
              <a:t>perusahaan</a:t>
            </a:r>
            <a:r>
              <a:rPr lang="en-US" altLang="en-US" sz="3600" dirty="0" smtClean="0">
                <a:solidFill>
                  <a:schemeClr val="tx1"/>
                </a:solidFill>
              </a:rPr>
              <a:t> yang </a:t>
            </a:r>
            <a:r>
              <a:rPr lang="en-US" altLang="en-US" sz="3600" dirty="0" err="1" smtClean="0">
                <a:solidFill>
                  <a:schemeClr val="tx1"/>
                </a:solidFill>
              </a:rPr>
              <a:t>produksinya</a:t>
            </a:r>
            <a:r>
              <a:rPr lang="en-US" altLang="en-US" sz="3600" dirty="0" smtClean="0">
                <a:solidFill>
                  <a:schemeClr val="tx1"/>
                </a:solidFill>
              </a:rPr>
              <a:t> </a:t>
            </a:r>
            <a:r>
              <a:rPr lang="en-US" altLang="en-US" sz="3600" dirty="0" err="1" smtClean="0">
                <a:solidFill>
                  <a:schemeClr val="tx1"/>
                </a:solidFill>
              </a:rPr>
              <a:t>berdasarkan</a:t>
            </a:r>
            <a:r>
              <a:rPr lang="en-US" altLang="en-US" sz="3600" dirty="0" smtClean="0">
                <a:solidFill>
                  <a:schemeClr val="tx1"/>
                </a:solidFill>
              </a:rPr>
              <a:t> </a:t>
            </a:r>
            <a:r>
              <a:rPr lang="en-US" altLang="en-US" sz="3600" dirty="0" err="1" smtClean="0">
                <a:solidFill>
                  <a:schemeClr val="tx1"/>
                </a:solidFill>
              </a:rPr>
              <a:t>pesanan</a:t>
            </a:r>
            <a:endParaRPr lang="en-US" altLang="en-US" sz="3600" dirty="0" smtClean="0">
              <a:solidFill>
                <a:schemeClr val="tx1"/>
              </a:solidFill>
            </a:endParaRPr>
          </a:p>
        </p:txBody>
      </p:sp>
      <p:sp>
        <p:nvSpPr>
          <p:cNvPr id="5123" name="Rectangle 3"/>
          <p:cNvSpPr>
            <a:spLocks noGrp="1" noChangeArrowheads="1"/>
          </p:cNvSpPr>
          <p:nvPr>
            <p:ph idx="1"/>
          </p:nvPr>
        </p:nvSpPr>
        <p:spPr>
          <a:xfrm>
            <a:off x="457200" y="2133600"/>
            <a:ext cx="5791200" cy="4525963"/>
          </a:xfrm>
        </p:spPr>
        <p:txBody>
          <a:bodyPr/>
          <a:lstStyle/>
          <a:p>
            <a:pPr eaLnBrk="1" hangingPunct="1"/>
            <a:r>
              <a:rPr lang="en-US" altLang="en-US" sz="2400" dirty="0" smtClean="0"/>
              <a:t>Proses </a:t>
            </a:r>
            <a:r>
              <a:rPr lang="en-US" altLang="en-US" sz="2400" dirty="0" err="1" smtClean="0"/>
              <a:t>pengolahan</a:t>
            </a:r>
            <a:r>
              <a:rPr lang="en-US" altLang="en-US" sz="2400" dirty="0" smtClean="0"/>
              <a:t> </a:t>
            </a:r>
            <a:r>
              <a:rPr lang="en-US" altLang="en-US" sz="2400" dirty="0" err="1" smtClean="0"/>
              <a:t>produk</a:t>
            </a:r>
            <a:r>
              <a:rPr lang="en-US" altLang="en-US" sz="2400" dirty="0" smtClean="0"/>
              <a:t> </a:t>
            </a:r>
            <a:r>
              <a:rPr lang="en-US" altLang="en-US" sz="2400" dirty="0" err="1" smtClean="0"/>
              <a:t>terjadi</a:t>
            </a:r>
            <a:r>
              <a:rPr lang="en-US" altLang="en-US" sz="2400" dirty="0" smtClean="0"/>
              <a:t> </a:t>
            </a:r>
            <a:r>
              <a:rPr lang="en-US" altLang="en-US" sz="2400" dirty="0" err="1" smtClean="0"/>
              <a:t>secara</a:t>
            </a:r>
            <a:r>
              <a:rPr lang="en-US" altLang="en-US" sz="2400" dirty="0" smtClean="0"/>
              <a:t> </a:t>
            </a:r>
            <a:r>
              <a:rPr lang="en-US" altLang="en-US" sz="2400" dirty="0" err="1" smtClean="0"/>
              <a:t>terputus-putus</a:t>
            </a:r>
            <a:endParaRPr lang="en-US" altLang="en-US" sz="2400" dirty="0" smtClean="0"/>
          </a:p>
          <a:p>
            <a:pPr eaLnBrk="1" hangingPunct="1"/>
            <a:r>
              <a:rPr lang="en-US" altLang="en-US" sz="2400" dirty="0" err="1" smtClean="0"/>
              <a:t>Produk</a:t>
            </a:r>
            <a:r>
              <a:rPr lang="en-US" altLang="en-US" sz="2400" dirty="0" smtClean="0"/>
              <a:t> </a:t>
            </a:r>
            <a:r>
              <a:rPr lang="en-US" altLang="en-US" sz="2400" dirty="0" err="1" smtClean="0"/>
              <a:t>dihasilkan</a:t>
            </a:r>
            <a:r>
              <a:rPr lang="en-US" altLang="en-US" sz="2400" dirty="0" smtClean="0"/>
              <a:t> </a:t>
            </a:r>
            <a:r>
              <a:rPr lang="en-US" altLang="en-US" sz="2400" dirty="0" err="1" smtClean="0"/>
              <a:t>sesuai</a:t>
            </a:r>
            <a:r>
              <a:rPr lang="en-US" altLang="en-US" sz="2400" dirty="0" smtClean="0"/>
              <a:t> </a:t>
            </a:r>
            <a:r>
              <a:rPr lang="en-US" altLang="en-US" sz="2400" dirty="0" err="1" smtClean="0"/>
              <a:t>dengan</a:t>
            </a:r>
            <a:r>
              <a:rPr lang="en-US" altLang="en-US" sz="2400" dirty="0" smtClean="0"/>
              <a:t> </a:t>
            </a:r>
            <a:r>
              <a:rPr lang="en-US" altLang="en-US" sz="2400" dirty="0" err="1" smtClean="0"/>
              <a:t>spesifikasi</a:t>
            </a:r>
            <a:r>
              <a:rPr lang="en-US" altLang="en-US" sz="2400" dirty="0" smtClean="0"/>
              <a:t> yang </a:t>
            </a:r>
            <a:r>
              <a:rPr lang="en-US" altLang="en-US" sz="2400" dirty="0" err="1" smtClean="0"/>
              <a:t>ditentukan</a:t>
            </a:r>
            <a:r>
              <a:rPr lang="en-US" altLang="en-US" sz="2400" dirty="0" smtClean="0"/>
              <a:t> </a:t>
            </a:r>
            <a:r>
              <a:rPr lang="en-US" altLang="en-US" sz="2400" dirty="0" err="1" smtClean="0"/>
              <a:t>oleh</a:t>
            </a:r>
            <a:r>
              <a:rPr lang="en-US" altLang="en-US" sz="2400" dirty="0" smtClean="0"/>
              <a:t> </a:t>
            </a:r>
            <a:r>
              <a:rPr lang="en-US" altLang="en-US" sz="2400" dirty="0" err="1" smtClean="0"/>
              <a:t>pemesan</a:t>
            </a:r>
            <a:endParaRPr lang="en-US" altLang="en-US" sz="2400" dirty="0" smtClean="0"/>
          </a:p>
          <a:p>
            <a:pPr eaLnBrk="1" hangingPunct="1"/>
            <a:r>
              <a:rPr lang="en-US" altLang="en-US" sz="2400" dirty="0" err="1" smtClean="0"/>
              <a:t>Produksi</a:t>
            </a:r>
            <a:r>
              <a:rPr lang="en-US" altLang="en-US" sz="2400" dirty="0" smtClean="0"/>
              <a:t> </a:t>
            </a:r>
            <a:r>
              <a:rPr lang="en-US" altLang="en-US" sz="2400" dirty="0" err="1" smtClean="0"/>
              <a:t>ditujukan</a:t>
            </a:r>
            <a:r>
              <a:rPr lang="en-US" altLang="en-US" sz="2400" dirty="0" smtClean="0"/>
              <a:t> </a:t>
            </a:r>
            <a:r>
              <a:rPr lang="en-US" altLang="en-US" sz="2400" dirty="0" err="1" smtClean="0"/>
              <a:t>untuk</a:t>
            </a:r>
            <a:r>
              <a:rPr lang="en-US" altLang="en-US" sz="2400" dirty="0" smtClean="0"/>
              <a:t> </a:t>
            </a:r>
            <a:r>
              <a:rPr lang="en-US" altLang="en-US" sz="2400" dirty="0" err="1" smtClean="0"/>
              <a:t>memenuhi</a:t>
            </a:r>
            <a:r>
              <a:rPr lang="en-US" altLang="en-US" sz="2400" dirty="0" smtClean="0"/>
              <a:t> </a:t>
            </a:r>
            <a:r>
              <a:rPr lang="en-US" altLang="en-US" sz="2400" dirty="0" err="1" smtClean="0"/>
              <a:t>pesanan</a:t>
            </a:r>
            <a:r>
              <a:rPr lang="en-US" altLang="en-US" sz="2400" dirty="0" smtClean="0"/>
              <a:t>, </a:t>
            </a:r>
            <a:r>
              <a:rPr lang="en-US" altLang="en-US" sz="2400" dirty="0" err="1" smtClean="0"/>
              <a:t>bukan</a:t>
            </a:r>
            <a:r>
              <a:rPr lang="en-US" altLang="en-US" sz="2400" dirty="0" smtClean="0"/>
              <a:t> </a:t>
            </a:r>
            <a:r>
              <a:rPr lang="en-US" altLang="en-US" sz="2400" dirty="0" err="1" smtClean="0"/>
              <a:t>untuk</a:t>
            </a:r>
            <a:r>
              <a:rPr lang="en-US" altLang="en-US" sz="2400" dirty="0" smtClean="0"/>
              <a:t> </a:t>
            </a:r>
            <a:r>
              <a:rPr lang="en-US" altLang="en-US" sz="2400" dirty="0" err="1" smtClean="0"/>
              <a:t>persediaan</a:t>
            </a:r>
            <a:r>
              <a:rPr lang="en-US" altLang="en-US" sz="2400" dirty="0" smtClean="0"/>
              <a:t> di </a:t>
            </a:r>
            <a:r>
              <a:rPr lang="en-US" altLang="en-US" sz="2400" dirty="0" err="1" smtClean="0"/>
              <a:t>gudang</a:t>
            </a:r>
            <a:endParaRPr lang="en-US" altLang="en-US" sz="2400" dirty="0" smtClean="0"/>
          </a:p>
        </p:txBody>
      </p:sp>
      <p:sp>
        <p:nvSpPr>
          <p:cNvPr id="512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AB989B-192F-4383-A2E2-C5E0D480F578}" type="slidenum">
              <a:rPr lang="en-US" altLang="en-US"/>
              <a:pPr eaLnBrk="1" hangingPunct="1"/>
              <a:t>4</a:t>
            </a:fld>
            <a:endParaRPr lang="en-US"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z="4000" dirty="0" err="1" smtClean="0">
                <a:solidFill>
                  <a:schemeClr val="tx1"/>
                </a:solidFill>
              </a:rPr>
              <a:t>Karakteristik</a:t>
            </a:r>
            <a:r>
              <a:rPr lang="en-US" altLang="en-US" sz="4000" dirty="0" smtClean="0">
                <a:solidFill>
                  <a:schemeClr val="tx1"/>
                </a:solidFill>
              </a:rPr>
              <a:t> </a:t>
            </a:r>
            <a:r>
              <a:rPr lang="en-US" altLang="en-US" sz="4000" dirty="0" err="1" smtClean="0">
                <a:solidFill>
                  <a:schemeClr val="tx1"/>
                </a:solidFill>
              </a:rPr>
              <a:t>metode</a:t>
            </a:r>
            <a:r>
              <a:rPr lang="en-US" altLang="en-US" sz="4000" dirty="0" smtClean="0">
                <a:solidFill>
                  <a:schemeClr val="tx1"/>
                </a:solidFill>
              </a:rPr>
              <a:t> </a:t>
            </a:r>
            <a:r>
              <a:rPr lang="en-US" altLang="en-US" sz="4000" dirty="0" err="1" smtClean="0">
                <a:solidFill>
                  <a:schemeClr val="tx1"/>
                </a:solidFill>
              </a:rPr>
              <a:t>harga</a:t>
            </a:r>
            <a:r>
              <a:rPr lang="en-US" altLang="en-US" sz="4000" dirty="0" smtClean="0">
                <a:solidFill>
                  <a:schemeClr val="tx1"/>
                </a:solidFill>
              </a:rPr>
              <a:t> </a:t>
            </a:r>
            <a:r>
              <a:rPr lang="en-US" altLang="en-US" sz="4000" dirty="0" err="1" smtClean="0">
                <a:solidFill>
                  <a:schemeClr val="tx1"/>
                </a:solidFill>
              </a:rPr>
              <a:t>pokok</a:t>
            </a:r>
            <a:r>
              <a:rPr lang="en-US" altLang="en-US" sz="4000" dirty="0" smtClean="0">
                <a:solidFill>
                  <a:schemeClr val="tx1"/>
                </a:solidFill>
              </a:rPr>
              <a:t> </a:t>
            </a:r>
            <a:r>
              <a:rPr lang="en-US" altLang="en-US" sz="4000" dirty="0" err="1" smtClean="0">
                <a:solidFill>
                  <a:schemeClr val="tx1"/>
                </a:solidFill>
              </a:rPr>
              <a:t>pesanan</a:t>
            </a:r>
            <a:endParaRPr lang="en-US" altLang="en-US" sz="4000" dirty="0" smtClean="0">
              <a:solidFill>
                <a:schemeClr val="tx1"/>
              </a:solidFill>
            </a:endParaRPr>
          </a:p>
        </p:txBody>
      </p:sp>
      <p:sp>
        <p:nvSpPr>
          <p:cNvPr id="7171" name="Rectangle 3"/>
          <p:cNvSpPr>
            <a:spLocks noGrp="1" noChangeArrowheads="1"/>
          </p:cNvSpPr>
          <p:nvPr>
            <p:ph idx="1"/>
          </p:nvPr>
        </p:nvSpPr>
        <p:spPr>
          <a:xfrm>
            <a:off x="457200" y="1905000"/>
            <a:ext cx="8229600" cy="4221163"/>
          </a:xfrm>
        </p:spPr>
        <p:txBody>
          <a:bodyPr/>
          <a:lstStyle/>
          <a:p>
            <a:pPr algn="just" eaLnBrk="1" hangingPunct="1">
              <a:lnSpc>
                <a:spcPct val="80000"/>
              </a:lnSpc>
              <a:defRPr/>
            </a:pPr>
            <a:r>
              <a:rPr lang="en-US" sz="2500" dirty="0" smtClean="0"/>
              <a:t>Perusahaan </a:t>
            </a:r>
            <a:r>
              <a:rPr lang="en-US" sz="2500" dirty="0" err="1" smtClean="0"/>
              <a:t>memproduksi</a:t>
            </a:r>
            <a:r>
              <a:rPr lang="en-US" sz="2500" dirty="0" smtClean="0"/>
              <a:t> </a:t>
            </a:r>
            <a:r>
              <a:rPr lang="en-US" sz="2500" dirty="0" err="1" smtClean="0"/>
              <a:t>berbagai</a:t>
            </a:r>
            <a:r>
              <a:rPr lang="en-US" sz="2500" dirty="0" smtClean="0"/>
              <a:t> </a:t>
            </a:r>
            <a:r>
              <a:rPr lang="en-US" sz="2500" dirty="0" err="1" smtClean="0"/>
              <a:t>macam</a:t>
            </a:r>
            <a:r>
              <a:rPr lang="en-US" sz="2500" dirty="0" smtClean="0"/>
              <a:t> </a:t>
            </a:r>
            <a:r>
              <a:rPr lang="en-US" sz="2500" dirty="0" err="1" smtClean="0"/>
              <a:t>produk</a:t>
            </a:r>
            <a:r>
              <a:rPr lang="en-US" sz="2500" dirty="0" smtClean="0"/>
              <a:t> </a:t>
            </a:r>
            <a:r>
              <a:rPr lang="en-US" sz="2500" dirty="0" err="1" smtClean="0"/>
              <a:t>sesuai</a:t>
            </a:r>
            <a:r>
              <a:rPr lang="en-US" sz="2500" dirty="0" smtClean="0"/>
              <a:t> </a:t>
            </a:r>
            <a:r>
              <a:rPr lang="en-US" sz="2500" dirty="0" err="1" smtClean="0"/>
              <a:t>dengan</a:t>
            </a:r>
            <a:r>
              <a:rPr lang="en-US" sz="2500" dirty="0" smtClean="0"/>
              <a:t> </a:t>
            </a:r>
            <a:r>
              <a:rPr lang="en-US" sz="2500" dirty="0" err="1" smtClean="0"/>
              <a:t>spesifikasi</a:t>
            </a:r>
            <a:r>
              <a:rPr lang="en-US" sz="2500" dirty="0" smtClean="0"/>
              <a:t> </a:t>
            </a:r>
            <a:r>
              <a:rPr lang="en-US" sz="2500" dirty="0" err="1" smtClean="0"/>
              <a:t>pemesan</a:t>
            </a:r>
            <a:r>
              <a:rPr lang="en-US" sz="2500" dirty="0" smtClean="0"/>
              <a:t> </a:t>
            </a:r>
            <a:r>
              <a:rPr lang="en-US" sz="2500" dirty="0" err="1" smtClean="0"/>
              <a:t>dan</a:t>
            </a:r>
            <a:r>
              <a:rPr lang="en-US" sz="2500" dirty="0" smtClean="0"/>
              <a:t> </a:t>
            </a:r>
            <a:r>
              <a:rPr lang="en-US" sz="2500" dirty="0" err="1" smtClean="0"/>
              <a:t>setiap</a:t>
            </a:r>
            <a:r>
              <a:rPr lang="en-US" sz="2500" dirty="0" smtClean="0"/>
              <a:t> </a:t>
            </a:r>
            <a:r>
              <a:rPr lang="en-US" sz="2500" dirty="0" err="1" smtClean="0"/>
              <a:t>jenis</a:t>
            </a:r>
            <a:r>
              <a:rPr lang="en-US" sz="2500" dirty="0" smtClean="0"/>
              <a:t> </a:t>
            </a:r>
            <a:r>
              <a:rPr lang="en-US" sz="2500" dirty="0" err="1" smtClean="0"/>
              <a:t>produk</a:t>
            </a:r>
            <a:r>
              <a:rPr lang="en-US" sz="2500" dirty="0" smtClean="0"/>
              <a:t> </a:t>
            </a:r>
            <a:r>
              <a:rPr lang="en-US" sz="2500" dirty="0" err="1" smtClean="0"/>
              <a:t>perlu</a:t>
            </a:r>
            <a:r>
              <a:rPr lang="en-US" sz="2500" dirty="0" smtClean="0"/>
              <a:t> </a:t>
            </a:r>
            <a:r>
              <a:rPr lang="en-US" sz="2500" dirty="0" err="1" smtClean="0"/>
              <a:t>dihitung</a:t>
            </a:r>
            <a:r>
              <a:rPr lang="en-US" sz="2500" dirty="0" smtClean="0"/>
              <a:t> </a:t>
            </a:r>
            <a:r>
              <a:rPr lang="en-US" sz="2500" dirty="0" err="1" smtClean="0"/>
              <a:t>harga</a:t>
            </a:r>
            <a:r>
              <a:rPr lang="en-US" sz="2500" dirty="0" smtClean="0"/>
              <a:t> </a:t>
            </a:r>
            <a:r>
              <a:rPr lang="en-US" sz="2500" dirty="0" err="1" smtClean="0"/>
              <a:t>pokok</a:t>
            </a:r>
            <a:r>
              <a:rPr lang="en-US" sz="2500" dirty="0" smtClean="0"/>
              <a:t> </a:t>
            </a:r>
            <a:r>
              <a:rPr lang="en-US" sz="2500" dirty="0" err="1" smtClean="0"/>
              <a:t>produksinya</a:t>
            </a:r>
            <a:r>
              <a:rPr lang="en-US" sz="2500" dirty="0" smtClean="0"/>
              <a:t> </a:t>
            </a:r>
            <a:r>
              <a:rPr lang="en-US" sz="2500" dirty="0" err="1" smtClean="0"/>
              <a:t>secara</a:t>
            </a:r>
            <a:r>
              <a:rPr lang="en-US" sz="2500" dirty="0" smtClean="0"/>
              <a:t> individual.</a:t>
            </a:r>
            <a:endParaRPr lang="id-ID" sz="2500" dirty="0" smtClean="0"/>
          </a:p>
          <a:p>
            <a:pPr marL="0" indent="0" algn="just" eaLnBrk="1" hangingPunct="1">
              <a:lnSpc>
                <a:spcPct val="80000"/>
              </a:lnSpc>
              <a:buFontTx/>
              <a:buNone/>
              <a:defRPr/>
            </a:pPr>
            <a:endParaRPr lang="en-US" sz="2500" dirty="0" smtClean="0"/>
          </a:p>
          <a:p>
            <a:pPr algn="just" eaLnBrk="1" hangingPunct="1">
              <a:lnSpc>
                <a:spcPct val="80000"/>
              </a:lnSpc>
              <a:defRPr/>
            </a:pPr>
            <a:r>
              <a:rPr lang="en-US" sz="2500" dirty="0" err="1" smtClean="0"/>
              <a:t>Biaya</a:t>
            </a:r>
            <a:r>
              <a:rPr lang="en-US" sz="2500" dirty="0" smtClean="0"/>
              <a:t> </a:t>
            </a:r>
            <a:r>
              <a:rPr lang="en-US" sz="2500" dirty="0" err="1" smtClean="0"/>
              <a:t>produksi</a:t>
            </a:r>
            <a:r>
              <a:rPr lang="en-US" sz="2500" dirty="0" smtClean="0"/>
              <a:t> </a:t>
            </a:r>
            <a:r>
              <a:rPr lang="en-US" sz="2500" dirty="0" err="1" smtClean="0"/>
              <a:t>harus</a:t>
            </a:r>
            <a:r>
              <a:rPr lang="en-US" sz="2500" dirty="0" smtClean="0"/>
              <a:t> </a:t>
            </a:r>
            <a:r>
              <a:rPr lang="en-US" sz="2500" dirty="0" err="1" smtClean="0"/>
              <a:t>digolongkan</a:t>
            </a:r>
            <a:r>
              <a:rPr lang="en-US" sz="2500" dirty="0" smtClean="0"/>
              <a:t> </a:t>
            </a:r>
            <a:r>
              <a:rPr lang="en-US" sz="2500" dirty="0" err="1" smtClean="0"/>
              <a:t>berdasarkan</a:t>
            </a:r>
            <a:r>
              <a:rPr lang="en-US" sz="2500" dirty="0" smtClean="0"/>
              <a:t> </a:t>
            </a:r>
            <a:r>
              <a:rPr lang="en-US" sz="2500" dirty="0" err="1" smtClean="0"/>
              <a:t>hubungannya</a:t>
            </a:r>
            <a:r>
              <a:rPr lang="en-US" sz="2500" dirty="0" smtClean="0"/>
              <a:t> </a:t>
            </a:r>
            <a:r>
              <a:rPr lang="en-US" sz="2500" dirty="0" err="1" smtClean="0"/>
              <a:t>dengan</a:t>
            </a:r>
            <a:r>
              <a:rPr lang="en-US" sz="2500" dirty="0" smtClean="0"/>
              <a:t> </a:t>
            </a:r>
            <a:r>
              <a:rPr lang="en-US" sz="2500" dirty="0" err="1" smtClean="0"/>
              <a:t>produk</a:t>
            </a:r>
            <a:r>
              <a:rPr lang="en-US" sz="2500" dirty="0" smtClean="0"/>
              <a:t> </a:t>
            </a:r>
            <a:r>
              <a:rPr lang="en-US" sz="2500" dirty="0" err="1" smtClean="0"/>
              <a:t>menjadi</a:t>
            </a:r>
            <a:r>
              <a:rPr lang="en-US" sz="2500" dirty="0" smtClean="0"/>
              <a:t> </a:t>
            </a:r>
            <a:r>
              <a:rPr lang="en-US" sz="2500" dirty="0" err="1" smtClean="0"/>
              <a:t>dua</a:t>
            </a:r>
            <a:r>
              <a:rPr lang="en-US" sz="2500" dirty="0" smtClean="0"/>
              <a:t> </a:t>
            </a:r>
            <a:r>
              <a:rPr lang="en-US" sz="2500" dirty="0" err="1" smtClean="0"/>
              <a:t>kelompok</a:t>
            </a:r>
            <a:r>
              <a:rPr lang="en-US" sz="2500" dirty="0" smtClean="0"/>
              <a:t> </a:t>
            </a:r>
            <a:r>
              <a:rPr lang="en-US" sz="2500" dirty="0" err="1" smtClean="0"/>
              <a:t>berikut</a:t>
            </a:r>
            <a:r>
              <a:rPr lang="en-US" sz="2500" dirty="0" smtClean="0"/>
              <a:t> </a:t>
            </a:r>
            <a:r>
              <a:rPr lang="en-US" sz="2500" dirty="0" err="1" smtClean="0"/>
              <a:t>ini</a:t>
            </a:r>
            <a:r>
              <a:rPr lang="en-US" sz="2500" dirty="0" smtClean="0"/>
              <a:t>: </a:t>
            </a:r>
            <a:r>
              <a:rPr lang="en-US" sz="2500" dirty="0" err="1" smtClean="0"/>
              <a:t>biaya</a:t>
            </a:r>
            <a:r>
              <a:rPr lang="en-US" sz="2500" dirty="0" smtClean="0"/>
              <a:t> </a:t>
            </a:r>
            <a:r>
              <a:rPr lang="en-US" sz="2500" dirty="0" err="1" smtClean="0"/>
              <a:t>produksi</a:t>
            </a:r>
            <a:r>
              <a:rPr lang="en-US" sz="2500" dirty="0" smtClean="0"/>
              <a:t> </a:t>
            </a:r>
            <a:r>
              <a:rPr lang="en-US" sz="2500" dirty="0" err="1" smtClean="0"/>
              <a:t>langsung</a:t>
            </a:r>
            <a:r>
              <a:rPr lang="en-US" sz="2500" dirty="0" smtClean="0"/>
              <a:t> </a:t>
            </a:r>
            <a:r>
              <a:rPr lang="en-US" sz="2500" dirty="0" err="1" smtClean="0"/>
              <a:t>dan</a:t>
            </a:r>
            <a:r>
              <a:rPr lang="en-US" sz="2500" dirty="0" smtClean="0"/>
              <a:t> </a:t>
            </a:r>
            <a:r>
              <a:rPr lang="en-US" sz="2500" dirty="0" err="1" smtClean="0"/>
              <a:t>biaya</a:t>
            </a:r>
            <a:r>
              <a:rPr lang="en-US" sz="2500" dirty="0" smtClean="0"/>
              <a:t> </a:t>
            </a:r>
            <a:r>
              <a:rPr lang="en-US" sz="2500" dirty="0" err="1" smtClean="0"/>
              <a:t>produksi</a:t>
            </a:r>
            <a:r>
              <a:rPr lang="en-US" sz="2500" dirty="0" smtClean="0"/>
              <a:t> </a:t>
            </a:r>
            <a:r>
              <a:rPr lang="en-US" sz="2500" dirty="0" err="1" smtClean="0"/>
              <a:t>tidak</a:t>
            </a:r>
            <a:r>
              <a:rPr lang="en-US" sz="2500" dirty="0" smtClean="0"/>
              <a:t> </a:t>
            </a:r>
            <a:r>
              <a:rPr lang="en-US" sz="2500" dirty="0" err="1" smtClean="0"/>
              <a:t>langsung</a:t>
            </a:r>
            <a:endParaRPr lang="en-US" sz="2500" dirty="0" smtClean="0"/>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7CB7E8-849A-423E-9643-6A4902172FF6}" type="slidenum">
              <a:rPr lang="en-US" altLang="en-US"/>
              <a:pPr eaLnBrk="1" hangingPunct="1"/>
              <a:t>5</a:t>
            </a:fld>
            <a:endParaRPr lang="en-US"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533400" y="838200"/>
            <a:ext cx="7848601" cy="3880773"/>
          </a:xfrm>
        </p:spPr>
        <p:txBody>
          <a:bodyPr/>
          <a:lstStyle/>
          <a:p>
            <a:r>
              <a:rPr lang="en-US" altLang="en-US" sz="3200" dirty="0" err="1" smtClean="0"/>
              <a:t>Biaya</a:t>
            </a:r>
            <a:r>
              <a:rPr lang="en-US" altLang="en-US" sz="3200" dirty="0" smtClean="0"/>
              <a:t> </a:t>
            </a:r>
            <a:r>
              <a:rPr lang="en-US" altLang="en-US" sz="3200" dirty="0" err="1" smtClean="0"/>
              <a:t>produksi</a:t>
            </a:r>
            <a:r>
              <a:rPr lang="en-US" altLang="en-US" sz="3200" dirty="0" smtClean="0"/>
              <a:t> </a:t>
            </a:r>
            <a:r>
              <a:rPr lang="en-US" altLang="en-US" sz="3200" dirty="0" err="1" smtClean="0"/>
              <a:t>langsung</a:t>
            </a:r>
            <a:r>
              <a:rPr lang="en-US" altLang="en-US" sz="3200" dirty="0" smtClean="0"/>
              <a:t> </a:t>
            </a:r>
            <a:r>
              <a:rPr lang="en-US" altLang="en-US" sz="3200" dirty="0" err="1" smtClean="0"/>
              <a:t>terdiri</a:t>
            </a:r>
            <a:r>
              <a:rPr lang="en-US" altLang="en-US" sz="3200" dirty="0" smtClean="0"/>
              <a:t> </a:t>
            </a:r>
            <a:r>
              <a:rPr lang="en-US" altLang="en-US" sz="3200" dirty="0" err="1" smtClean="0"/>
              <a:t>atas</a:t>
            </a:r>
            <a:r>
              <a:rPr lang="en-US" altLang="en-US" sz="3200" dirty="0" smtClean="0"/>
              <a:t> </a:t>
            </a:r>
            <a:r>
              <a:rPr lang="en-US" altLang="en-US" sz="3200" dirty="0" err="1" smtClean="0"/>
              <a:t>biaya</a:t>
            </a:r>
            <a:r>
              <a:rPr lang="en-US" altLang="en-US" sz="3200" dirty="0" smtClean="0"/>
              <a:t> </a:t>
            </a:r>
            <a:r>
              <a:rPr lang="en-US" altLang="en-US" sz="3200" dirty="0" err="1" smtClean="0"/>
              <a:t>bahan</a:t>
            </a:r>
            <a:r>
              <a:rPr lang="en-US" altLang="en-US" sz="3200" dirty="0" smtClean="0"/>
              <a:t> </a:t>
            </a:r>
            <a:r>
              <a:rPr lang="en-US" altLang="en-US" sz="3200" dirty="0" err="1" smtClean="0"/>
              <a:t>baku</a:t>
            </a:r>
            <a:r>
              <a:rPr lang="en-US" altLang="en-US" sz="3200" dirty="0" smtClean="0"/>
              <a:t> </a:t>
            </a:r>
            <a:r>
              <a:rPr lang="en-US" altLang="en-US" sz="3200" dirty="0" err="1" smtClean="0"/>
              <a:t>dan</a:t>
            </a:r>
            <a:r>
              <a:rPr lang="en-US" altLang="en-US" sz="3200" dirty="0" smtClean="0"/>
              <a:t> </a:t>
            </a:r>
            <a:r>
              <a:rPr lang="en-US" altLang="en-US" sz="3200" dirty="0" err="1" smtClean="0"/>
              <a:t>biaya</a:t>
            </a:r>
            <a:r>
              <a:rPr lang="en-US" altLang="en-US" sz="3200" dirty="0" smtClean="0"/>
              <a:t> </a:t>
            </a:r>
            <a:r>
              <a:rPr lang="en-US" altLang="en-US" sz="3200" dirty="0" err="1" smtClean="0"/>
              <a:t>tenaga</a:t>
            </a:r>
            <a:r>
              <a:rPr lang="en-US" altLang="en-US" sz="3200" dirty="0" smtClean="0"/>
              <a:t> </a:t>
            </a:r>
            <a:r>
              <a:rPr lang="en-US" altLang="en-US" sz="3200" dirty="0" err="1" smtClean="0"/>
              <a:t>kerja</a:t>
            </a:r>
            <a:r>
              <a:rPr lang="en-US" altLang="en-US" sz="3200" dirty="0" smtClean="0"/>
              <a:t> </a:t>
            </a:r>
            <a:r>
              <a:rPr lang="en-US" altLang="en-US" sz="3200" dirty="0" err="1" smtClean="0"/>
              <a:t>langsung</a:t>
            </a:r>
            <a:r>
              <a:rPr lang="en-US" altLang="en-US" sz="3200" dirty="0" smtClean="0"/>
              <a:t>, </a:t>
            </a:r>
            <a:r>
              <a:rPr lang="en-US" altLang="en-US" sz="3200" dirty="0" err="1" smtClean="0"/>
              <a:t>sedangkan</a:t>
            </a:r>
            <a:r>
              <a:rPr lang="en-US" altLang="en-US" sz="3200" dirty="0" smtClean="0"/>
              <a:t> </a:t>
            </a:r>
            <a:r>
              <a:rPr lang="en-US" altLang="en-US" sz="3200" dirty="0" err="1" smtClean="0"/>
              <a:t>biaya</a:t>
            </a:r>
            <a:r>
              <a:rPr lang="en-US" altLang="en-US" sz="3200" dirty="0" smtClean="0"/>
              <a:t> </a:t>
            </a:r>
            <a:r>
              <a:rPr lang="en-US" altLang="en-US" sz="3200" dirty="0" err="1" smtClean="0"/>
              <a:t>produksi</a:t>
            </a:r>
            <a:r>
              <a:rPr lang="en-US" altLang="en-US" sz="3200" dirty="0" smtClean="0"/>
              <a:t> </a:t>
            </a:r>
            <a:r>
              <a:rPr lang="en-US" altLang="en-US" sz="3200" dirty="0" err="1" smtClean="0"/>
              <a:t>tidak</a:t>
            </a:r>
            <a:r>
              <a:rPr lang="en-US" altLang="en-US" sz="3200" dirty="0" smtClean="0"/>
              <a:t> </a:t>
            </a:r>
            <a:r>
              <a:rPr lang="en-US" altLang="en-US" sz="3200" dirty="0" err="1" smtClean="0"/>
              <a:t>langsung</a:t>
            </a:r>
            <a:r>
              <a:rPr lang="en-US" altLang="en-US" sz="3200" dirty="0" smtClean="0"/>
              <a:t> </a:t>
            </a:r>
            <a:r>
              <a:rPr lang="en-US" altLang="en-US" sz="3200" dirty="0" err="1" smtClean="0"/>
              <a:t>disebut</a:t>
            </a:r>
            <a:r>
              <a:rPr lang="en-US" altLang="en-US" sz="3200" dirty="0" smtClean="0"/>
              <a:t> </a:t>
            </a:r>
            <a:r>
              <a:rPr lang="en-US" altLang="en-US" sz="3200" dirty="0" err="1" smtClean="0"/>
              <a:t>dengan</a:t>
            </a:r>
            <a:r>
              <a:rPr lang="en-US" altLang="en-US" sz="3200" dirty="0" smtClean="0"/>
              <a:t> </a:t>
            </a:r>
            <a:r>
              <a:rPr lang="en-US" altLang="en-US" sz="3200" dirty="0" err="1" smtClean="0"/>
              <a:t>istilah</a:t>
            </a:r>
            <a:r>
              <a:rPr lang="en-US" altLang="en-US" sz="3200" dirty="0" smtClean="0"/>
              <a:t> </a:t>
            </a:r>
            <a:r>
              <a:rPr lang="en-US" altLang="en-US" sz="3200" i="1" dirty="0" err="1" smtClean="0"/>
              <a:t>biaya</a:t>
            </a:r>
            <a:r>
              <a:rPr lang="en-US" altLang="en-US" sz="3200" i="1" dirty="0" smtClean="0"/>
              <a:t> overhead </a:t>
            </a:r>
            <a:r>
              <a:rPr lang="en-US" altLang="en-US" sz="3200" i="1" dirty="0" err="1" smtClean="0"/>
              <a:t>pabrik</a:t>
            </a:r>
            <a:endParaRPr lang="en-US" altLang="en-US" sz="3200" i="1" dirty="0" smtClean="0"/>
          </a:p>
          <a:p>
            <a:endParaRPr lang="id-ID" altLang="en-US" dirty="0" smtClean="0"/>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876BA3-4B9E-40F7-BC6C-7ADDFC183E2C}" type="slidenum">
              <a:rPr lang="en-US" altLang="en-US"/>
              <a:pPr eaLnBrk="1" hangingPunct="1"/>
              <a:t>6</a:t>
            </a:fld>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457200" y="1447800"/>
            <a:ext cx="8229600" cy="4678363"/>
          </a:xfrm>
        </p:spPr>
        <p:txBody>
          <a:bodyPr/>
          <a:lstStyle/>
          <a:p>
            <a:pPr algn="just" eaLnBrk="1" hangingPunct="1">
              <a:lnSpc>
                <a:spcPct val="80000"/>
              </a:lnSpc>
            </a:pPr>
            <a:r>
              <a:rPr lang="en-US" altLang="en-US" sz="2800" smtClean="0"/>
              <a:t>Biaya produksi langsung diperhitungkan sebagai harga pokok produksi pesanan tertentu berdasarkan biaya yang sesungguhnya terjadi, sedangkan biaya overhead pabrik diperhitungkan ke dalam harga pokok pesanan berdasarkan tarif yang dibebankan dimuka. </a:t>
            </a:r>
          </a:p>
        </p:txBody>
      </p:sp>
      <p:sp>
        <p:nvSpPr>
          <p:cNvPr id="81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741CAE-6606-4378-8AD3-CC325795B2C4}" type="slidenum">
              <a:rPr lang="en-US" altLang="en-US"/>
              <a:pPr eaLnBrk="1" hangingPunct="1"/>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609600" y="1143000"/>
            <a:ext cx="7924801" cy="3880773"/>
          </a:xfrm>
        </p:spPr>
        <p:txBody>
          <a:bodyPr/>
          <a:lstStyle/>
          <a:p>
            <a:pPr algn="just" eaLnBrk="1" hangingPunct="1">
              <a:lnSpc>
                <a:spcPct val="80000"/>
              </a:lnSpc>
            </a:pPr>
            <a:r>
              <a:rPr lang="en-US" altLang="en-US" sz="3200" dirty="0" err="1" smtClean="0"/>
              <a:t>Harga</a:t>
            </a:r>
            <a:r>
              <a:rPr lang="en-US" altLang="en-US" sz="3200" dirty="0" smtClean="0"/>
              <a:t> </a:t>
            </a:r>
            <a:r>
              <a:rPr lang="en-US" altLang="en-US" sz="3200" dirty="0" err="1" smtClean="0"/>
              <a:t>pokok</a:t>
            </a:r>
            <a:r>
              <a:rPr lang="en-US" altLang="en-US" sz="3200" dirty="0" smtClean="0"/>
              <a:t> </a:t>
            </a:r>
            <a:r>
              <a:rPr lang="en-US" altLang="en-US" sz="3200" dirty="0" err="1" smtClean="0"/>
              <a:t>produksi</a:t>
            </a:r>
            <a:r>
              <a:rPr lang="en-US" altLang="en-US" sz="3200" dirty="0" smtClean="0"/>
              <a:t> per unit </a:t>
            </a:r>
            <a:r>
              <a:rPr lang="en-US" altLang="en-US" sz="3200" dirty="0" err="1" smtClean="0"/>
              <a:t>dihitung</a:t>
            </a:r>
            <a:r>
              <a:rPr lang="en-US" altLang="en-US" sz="3200" dirty="0" smtClean="0"/>
              <a:t> </a:t>
            </a:r>
            <a:r>
              <a:rPr lang="en-US" altLang="en-US" sz="3200" dirty="0" err="1" smtClean="0"/>
              <a:t>pada</a:t>
            </a:r>
            <a:r>
              <a:rPr lang="en-US" altLang="en-US" sz="3200" dirty="0" smtClean="0"/>
              <a:t> </a:t>
            </a:r>
            <a:r>
              <a:rPr lang="en-US" altLang="en-US" sz="3200" dirty="0" err="1" smtClean="0"/>
              <a:t>saat</a:t>
            </a:r>
            <a:r>
              <a:rPr lang="en-US" altLang="en-US" sz="3200" dirty="0" smtClean="0"/>
              <a:t> </a:t>
            </a:r>
            <a:r>
              <a:rPr lang="en-US" altLang="en-US" sz="3200" dirty="0" err="1" smtClean="0"/>
              <a:t>pesanan</a:t>
            </a:r>
            <a:r>
              <a:rPr lang="en-US" altLang="en-US" sz="3200" dirty="0" smtClean="0"/>
              <a:t> </a:t>
            </a:r>
            <a:r>
              <a:rPr lang="en-US" altLang="en-US" sz="3200" dirty="0" err="1" smtClean="0"/>
              <a:t>selesai</a:t>
            </a:r>
            <a:r>
              <a:rPr lang="en-US" altLang="en-US" sz="3200" dirty="0" smtClean="0"/>
              <a:t> </a:t>
            </a:r>
            <a:r>
              <a:rPr lang="en-US" altLang="en-US" sz="3200" dirty="0" err="1" smtClean="0"/>
              <a:t>diproduksi</a:t>
            </a:r>
            <a:r>
              <a:rPr lang="en-US" altLang="en-US" sz="3200" dirty="0" smtClean="0"/>
              <a:t> </a:t>
            </a:r>
            <a:r>
              <a:rPr lang="en-US" altLang="en-US" sz="3200" dirty="0" err="1" smtClean="0"/>
              <a:t>dengan</a:t>
            </a:r>
            <a:r>
              <a:rPr lang="en-US" altLang="en-US" sz="3200" dirty="0" smtClean="0"/>
              <a:t> </a:t>
            </a:r>
            <a:r>
              <a:rPr lang="en-US" altLang="en-US" sz="3200" dirty="0" err="1" smtClean="0"/>
              <a:t>cara</a:t>
            </a:r>
            <a:r>
              <a:rPr lang="en-US" altLang="en-US" sz="3200" dirty="0" smtClean="0"/>
              <a:t> </a:t>
            </a:r>
            <a:r>
              <a:rPr lang="en-US" altLang="en-US" sz="3200" dirty="0" err="1" smtClean="0"/>
              <a:t>membagi</a:t>
            </a:r>
            <a:r>
              <a:rPr lang="en-US" altLang="en-US" sz="3200" dirty="0" smtClean="0"/>
              <a:t> </a:t>
            </a:r>
            <a:r>
              <a:rPr lang="en-US" altLang="en-US" sz="3200" dirty="0" err="1" smtClean="0"/>
              <a:t>jumlah</a:t>
            </a:r>
            <a:r>
              <a:rPr lang="en-US" altLang="en-US" sz="3200" dirty="0" smtClean="0"/>
              <a:t> </a:t>
            </a:r>
            <a:r>
              <a:rPr lang="en-US" altLang="en-US" sz="3200" dirty="0" err="1" smtClean="0"/>
              <a:t>biaya</a:t>
            </a:r>
            <a:r>
              <a:rPr lang="en-US" altLang="en-US" sz="3200" dirty="0" smtClean="0"/>
              <a:t> </a:t>
            </a:r>
            <a:r>
              <a:rPr lang="en-US" altLang="en-US" sz="3200" dirty="0" err="1" smtClean="0"/>
              <a:t>produksi</a:t>
            </a:r>
            <a:r>
              <a:rPr lang="en-US" altLang="en-US" sz="3200" dirty="0" smtClean="0"/>
              <a:t> yang </a:t>
            </a:r>
            <a:r>
              <a:rPr lang="en-US" altLang="en-US" sz="3200" dirty="0" err="1" smtClean="0"/>
              <a:t>dikeluarkan</a:t>
            </a:r>
            <a:r>
              <a:rPr lang="en-US" altLang="en-US" sz="3200" dirty="0" smtClean="0"/>
              <a:t> </a:t>
            </a:r>
            <a:r>
              <a:rPr lang="en-US" altLang="en-US" sz="3200" dirty="0" err="1" smtClean="0"/>
              <a:t>untuk</a:t>
            </a:r>
            <a:r>
              <a:rPr lang="en-US" altLang="en-US" sz="3200" dirty="0" smtClean="0"/>
              <a:t> </a:t>
            </a:r>
            <a:r>
              <a:rPr lang="en-US" altLang="en-US" sz="3200" dirty="0" err="1" smtClean="0"/>
              <a:t>pesanan</a:t>
            </a:r>
            <a:r>
              <a:rPr lang="en-US" altLang="en-US" sz="3200" dirty="0" smtClean="0"/>
              <a:t> </a:t>
            </a:r>
            <a:r>
              <a:rPr lang="en-US" altLang="en-US" sz="3200" dirty="0" err="1" smtClean="0"/>
              <a:t>tersebut</a:t>
            </a:r>
            <a:r>
              <a:rPr lang="en-US" altLang="en-US" sz="3200" dirty="0" smtClean="0"/>
              <a:t> </a:t>
            </a:r>
            <a:r>
              <a:rPr lang="en-US" altLang="en-US" sz="3200" dirty="0" err="1" smtClean="0"/>
              <a:t>dengan</a:t>
            </a:r>
            <a:r>
              <a:rPr lang="en-US" altLang="en-US" sz="3200" dirty="0" smtClean="0"/>
              <a:t> </a:t>
            </a:r>
            <a:r>
              <a:rPr lang="en-US" altLang="en-US" sz="3200" dirty="0" err="1" smtClean="0"/>
              <a:t>jumlah</a:t>
            </a:r>
            <a:r>
              <a:rPr lang="en-US" altLang="en-US" sz="3200" dirty="0" smtClean="0"/>
              <a:t> unit </a:t>
            </a:r>
            <a:r>
              <a:rPr lang="en-US" altLang="en-US" sz="3200" dirty="0" err="1" smtClean="0"/>
              <a:t>produk</a:t>
            </a:r>
            <a:r>
              <a:rPr lang="en-US" altLang="en-US" sz="3200" dirty="0" smtClean="0"/>
              <a:t> yang </a:t>
            </a:r>
            <a:r>
              <a:rPr lang="en-US" altLang="en-US" sz="3200" dirty="0" err="1" smtClean="0"/>
              <a:t>dihasilkan</a:t>
            </a:r>
            <a:r>
              <a:rPr lang="en-US" altLang="en-US" sz="3200" dirty="0" smtClean="0"/>
              <a:t> </a:t>
            </a:r>
            <a:r>
              <a:rPr lang="en-US" altLang="en-US" sz="3200" dirty="0" err="1" smtClean="0"/>
              <a:t>dalam</a:t>
            </a:r>
            <a:r>
              <a:rPr lang="en-US" altLang="en-US" sz="3200" dirty="0" smtClean="0"/>
              <a:t> </a:t>
            </a:r>
            <a:r>
              <a:rPr lang="en-US" altLang="en-US" sz="3200" dirty="0" err="1" smtClean="0"/>
              <a:t>pesanan</a:t>
            </a:r>
            <a:r>
              <a:rPr lang="en-US" altLang="en-US" sz="3200" dirty="0" smtClean="0"/>
              <a:t> yang </a:t>
            </a:r>
            <a:r>
              <a:rPr lang="en-US" altLang="en-US" sz="3200" dirty="0" err="1" smtClean="0"/>
              <a:t>bersangkutan</a:t>
            </a:r>
            <a:r>
              <a:rPr lang="en-US" altLang="en-US" sz="3200" dirty="0" smtClean="0"/>
              <a:t>. </a:t>
            </a:r>
          </a:p>
          <a:p>
            <a:endParaRPr lang="id-ID" altLang="en-US" dirty="0" smtClean="0"/>
          </a:p>
          <a:p>
            <a:endParaRPr lang="id-ID" altLang="en-US" dirty="0" smtClean="0"/>
          </a:p>
        </p:txBody>
      </p:sp>
      <p:sp>
        <p:nvSpPr>
          <p:cNvPr id="92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ACBA399-8718-42ED-BB45-2E23FDF04665}" type="slidenum">
              <a:rPr lang="en-US" altLang="en-US"/>
              <a:pPr eaLnBrk="1" hangingPunct="1"/>
              <a:t>8</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id-ID" altLang="en-US" sz="3000" dirty="0" smtClean="0">
                <a:solidFill>
                  <a:schemeClr val="tx1"/>
                </a:solidFill>
              </a:rPr>
              <a:t>Manfaat Informasi Harga Pokok Pesanan</a:t>
            </a:r>
          </a:p>
        </p:txBody>
      </p:sp>
      <p:sp>
        <p:nvSpPr>
          <p:cNvPr id="10243" name="Content Placeholder 2"/>
          <p:cNvSpPr>
            <a:spLocks noGrp="1"/>
          </p:cNvSpPr>
          <p:nvPr>
            <p:ph idx="1"/>
          </p:nvPr>
        </p:nvSpPr>
        <p:spPr/>
        <p:txBody>
          <a:bodyPr>
            <a:normAutofit fontScale="92500" lnSpcReduction="10000"/>
          </a:bodyPr>
          <a:lstStyle/>
          <a:p>
            <a:pPr algn="just">
              <a:lnSpc>
                <a:spcPct val="90000"/>
              </a:lnSpc>
            </a:pPr>
            <a:r>
              <a:rPr lang="en-US" altLang="en-US" sz="2800" smtClean="0"/>
              <a:t>Menentukan harga jual yang akan dibebankan kepada pemesan</a:t>
            </a:r>
          </a:p>
          <a:p>
            <a:pPr algn="just">
              <a:lnSpc>
                <a:spcPct val="90000"/>
              </a:lnSpc>
            </a:pPr>
            <a:r>
              <a:rPr lang="en-US" altLang="en-US" sz="2800" smtClean="0"/>
              <a:t>Mempertimbangkan penerimaan atau penolakan pesanan</a:t>
            </a:r>
          </a:p>
          <a:p>
            <a:pPr algn="just">
              <a:lnSpc>
                <a:spcPct val="90000"/>
              </a:lnSpc>
            </a:pPr>
            <a:r>
              <a:rPr lang="en-US" altLang="en-US" sz="2800" smtClean="0"/>
              <a:t>Memantau realisasi biaya produksi</a:t>
            </a:r>
          </a:p>
          <a:p>
            <a:pPr algn="just">
              <a:lnSpc>
                <a:spcPct val="90000"/>
              </a:lnSpc>
            </a:pPr>
            <a:r>
              <a:rPr lang="en-US" altLang="en-US" sz="2800" smtClean="0"/>
              <a:t>Menghitung laba atau rugi tiap pesanan</a:t>
            </a:r>
          </a:p>
          <a:p>
            <a:pPr algn="just">
              <a:lnSpc>
                <a:spcPct val="90000"/>
              </a:lnSpc>
            </a:pPr>
            <a:r>
              <a:rPr lang="en-US" altLang="en-US" sz="2800" smtClean="0"/>
              <a:t>Menentukan harga pokok persediaan produk jadi dan produk dalam proses yang disajikan dalam neraca</a:t>
            </a:r>
          </a:p>
          <a:p>
            <a:pPr algn="just"/>
            <a:endParaRPr lang="id-ID" altLang="en-US" sz="2800" smtClean="0"/>
          </a:p>
        </p:txBody>
      </p:sp>
      <p:sp>
        <p:nvSpPr>
          <p:cNvPr id="102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CDFD7C-6633-4E7C-B98F-458AB49B203B}" type="slidenum">
              <a:rPr lang="en-US" altLang="en-US"/>
              <a:pPr eaLnBrk="1" hangingPunct="1"/>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id-ID" altLang="en-US" sz="3000" dirty="0" smtClean="0">
                <a:solidFill>
                  <a:schemeClr val="tx1"/>
                </a:solidFill>
              </a:rPr>
              <a:t>Sistem Pembebanan Biaya</a:t>
            </a:r>
          </a:p>
        </p:txBody>
      </p:sp>
      <p:sp>
        <p:nvSpPr>
          <p:cNvPr id="11267" name="Content Placeholder 2"/>
          <p:cNvSpPr>
            <a:spLocks noGrp="1"/>
          </p:cNvSpPr>
          <p:nvPr>
            <p:ph idx="1"/>
          </p:nvPr>
        </p:nvSpPr>
        <p:spPr/>
        <p:txBody>
          <a:bodyPr>
            <a:normAutofit fontScale="92500" lnSpcReduction="20000"/>
          </a:bodyPr>
          <a:lstStyle/>
          <a:p>
            <a:pPr algn="just"/>
            <a:r>
              <a:rPr lang="id-ID" altLang="en-US" sz="2300" smtClean="0"/>
              <a:t>Biaya bahan baku dibebankan berdasar biaya sesungguhnya karena setiap pesanan yang sudah selesai dikerjakan sudah bisa dihitung besarnya biaya yang diserap pada pesanan tersebut.</a:t>
            </a:r>
          </a:p>
          <a:p>
            <a:pPr algn="just"/>
            <a:r>
              <a:rPr lang="id-ID" altLang="en-US" sz="2300" smtClean="0"/>
              <a:t>Biaya tenaga kerja langsung juga dibebankan berdasar biaya sesungguhnya karena besarnya biaya ini juga bisa dihitung setelah pesanan selesai.</a:t>
            </a:r>
          </a:p>
          <a:p>
            <a:pPr algn="just"/>
            <a:r>
              <a:rPr lang="id-ID" altLang="en-US" sz="2300" smtClean="0"/>
              <a:t>Biaya overhead pabrik dibebankan atas dasar tarif sebab biaya ini sebagian bisa dihitung setelah pesanan selesai dan sebagian lagi baru bisa dihitung setelah berakhirnya periode akuntansi seperti biaya depresiasi.</a:t>
            </a:r>
          </a:p>
        </p:txBody>
      </p:sp>
      <p:sp>
        <p:nvSpPr>
          <p:cNvPr id="1126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B01D24-4B3D-4DC9-A13D-25AD8FC03185}" type="slidenum">
              <a:rPr lang="en-US" altLang="en-US"/>
              <a:pPr eaLnBrk="1" hangingPunct="1"/>
              <a:t>10</a:t>
            </a:fld>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id-ID" altLang="en-US" sz="3000" smtClean="0"/>
              <a:t>Proses Pengolahan</a:t>
            </a:r>
          </a:p>
        </p:txBody>
      </p:sp>
      <p:sp>
        <p:nvSpPr>
          <p:cNvPr id="12291" name="Content Placeholder 2"/>
          <p:cNvSpPr>
            <a:spLocks noGrp="1"/>
          </p:cNvSpPr>
          <p:nvPr>
            <p:ph idx="1"/>
          </p:nvPr>
        </p:nvSpPr>
        <p:spPr/>
        <p:txBody>
          <a:bodyPr>
            <a:normAutofit fontScale="77500" lnSpcReduction="20000"/>
          </a:bodyPr>
          <a:lstStyle/>
          <a:p>
            <a:pPr algn="just"/>
            <a:r>
              <a:rPr lang="id-ID" altLang="en-US" sz="2300" u="sng" smtClean="0"/>
              <a:t>Proses produksi melalui satu tahap pengolahan.</a:t>
            </a:r>
          </a:p>
          <a:p>
            <a:pPr algn="just">
              <a:buFontTx/>
              <a:buNone/>
            </a:pPr>
            <a:r>
              <a:rPr lang="id-ID" altLang="en-US" sz="2300" smtClean="0"/>
              <a:t>	karena hanya melalui satu tahap maka biaya yang terjadi tidak perlu diberi identifikasi departemen yang mengeluarkan biaya tersebut.</a:t>
            </a:r>
          </a:p>
          <a:p>
            <a:pPr algn="just"/>
            <a:r>
              <a:rPr lang="id-ID" altLang="en-US" sz="2300" u="sng" smtClean="0"/>
              <a:t>Proses produksi melalui lebih satu tahapan produksi.</a:t>
            </a:r>
          </a:p>
          <a:p>
            <a:pPr algn="just">
              <a:buFontTx/>
              <a:buNone/>
            </a:pPr>
            <a:r>
              <a:rPr lang="id-ID" altLang="en-US" sz="2300" smtClean="0"/>
              <a:t>	akan terjadi transfer produk selesai dari departemen sebelumnya ke departemen lanjutan. Harga pokok yang dikeluarkan departemen pemberi akan menjadi harga pokok departemen penerima, sehingga perlu diberi identifikasi masing masing biaya yang masuk proses produksi agar dibedakan departemen mana yang mengeluarkan biaya tersebut.</a:t>
            </a:r>
          </a:p>
          <a:p>
            <a:pPr>
              <a:buFontTx/>
              <a:buNone/>
            </a:pPr>
            <a:endParaRPr lang="id-ID" altLang="en-US" smtClean="0"/>
          </a:p>
        </p:txBody>
      </p:sp>
      <p:sp>
        <p:nvSpPr>
          <p:cNvPr id="122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845A4CE-5E6C-4A76-BD32-76B106DF6D02}" type="slidenum">
              <a:rPr lang="en-US" altLang="en-US"/>
              <a:pPr eaLnBrk="1" hangingPunct="1"/>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457200" y="457200"/>
            <a:ext cx="8229600" cy="5668963"/>
          </a:xfrm>
        </p:spPr>
        <p:txBody>
          <a:bodyPr/>
          <a:lstStyle/>
          <a:p>
            <a:pPr algn="ctr">
              <a:buFontTx/>
              <a:buNone/>
            </a:pPr>
            <a:r>
              <a:rPr lang="id-ID" altLang="en-US" sz="2500" smtClean="0"/>
              <a:t>Job Order Cost Sheet (Kartu Harga Pokok Pesanan)</a:t>
            </a:r>
          </a:p>
          <a:p>
            <a:pPr algn="ctr">
              <a:buFontTx/>
              <a:buNone/>
            </a:pPr>
            <a:endParaRPr lang="id-ID" altLang="en-US" sz="2500" smtClean="0"/>
          </a:p>
        </p:txBody>
      </p:sp>
      <p:sp>
        <p:nvSpPr>
          <p:cNvPr id="1331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DC8E8D-99C8-452E-8080-2C516DAE3EA3}" type="slidenum">
              <a:rPr lang="en-US" altLang="en-US"/>
              <a:pPr eaLnBrk="1" hangingPunct="1"/>
              <a:t>12</a:t>
            </a:fld>
            <a:endParaRPr lang="en-US" altLang="en-US"/>
          </a:p>
        </p:txBody>
      </p:sp>
      <p:graphicFrame>
        <p:nvGraphicFramePr>
          <p:cNvPr id="5" name="Table 4"/>
          <p:cNvGraphicFramePr>
            <a:graphicFrameLocks noGrp="1"/>
          </p:cNvGraphicFramePr>
          <p:nvPr/>
        </p:nvGraphicFramePr>
        <p:xfrm>
          <a:off x="1524000" y="1397000"/>
          <a:ext cx="6096000" cy="5243055"/>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1188872">
                <a:tc gridSpan="3">
                  <a:txBody>
                    <a:bodyPr/>
                    <a:lstStyle/>
                    <a:p>
                      <a:r>
                        <a:rPr lang="id-ID" sz="1800" dirty="0" smtClean="0"/>
                        <a:t>Kode Pesan :                                        Tgl Pesan :</a:t>
                      </a:r>
                    </a:p>
                    <a:p>
                      <a:r>
                        <a:rPr lang="id-ID" sz="1800" dirty="0" smtClean="0"/>
                        <a:t>Nama Barang :                                     </a:t>
                      </a:r>
                      <a:r>
                        <a:rPr lang="id-ID" sz="1800" baseline="0" dirty="0" smtClean="0"/>
                        <a:t> </a:t>
                      </a:r>
                      <a:r>
                        <a:rPr lang="id-ID" sz="1800" dirty="0" smtClean="0"/>
                        <a:t>Tgl</a:t>
                      </a:r>
                      <a:r>
                        <a:rPr lang="id-ID" sz="1800" baseline="0" dirty="0" smtClean="0"/>
                        <a:t> Selesai :</a:t>
                      </a:r>
                      <a:endParaRPr lang="id-ID" sz="1800" dirty="0" smtClean="0"/>
                    </a:p>
                    <a:p>
                      <a:r>
                        <a:rPr lang="id-ID" sz="1800" dirty="0" smtClean="0"/>
                        <a:t>Kuantitas :</a:t>
                      </a:r>
                      <a:r>
                        <a:rPr lang="id-ID" sz="1800" baseline="0" dirty="0" smtClean="0"/>
                        <a:t>                                             Nama Pemesan :                                          </a:t>
                      </a:r>
                      <a:endParaRPr lang="id-ID" sz="1800" dirty="0" smtClean="0"/>
                    </a:p>
                    <a:p>
                      <a:r>
                        <a:rPr lang="id-ID" sz="1800" dirty="0" smtClean="0"/>
                        <a:t>                                                                Alamat :</a:t>
                      </a:r>
                      <a:endParaRPr lang="id-ID" sz="1800" dirty="0"/>
                    </a:p>
                  </a:txBody>
                  <a:tcPr marT="45726" marB="45726"/>
                </a:tc>
                <a:tc hMerge="1">
                  <a:txBody>
                    <a:bodyPr/>
                    <a:lstStyle/>
                    <a:p>
                      <a:endParaRPr lang="id-ID" dirty="0"/>
                    </a:p>
                  </a:txBody>
                  <a:tcPr/>
                </a:tc>
                <a:tc hMerge="1">
                  <a:txBody>
                    <a:bodyPr/>
                    <a:lstStyle/>
                    <a:p>
                      <a:endParaRPr lang="id-ID" dirty="0"/>
                    </a:p>
                  </a:txBody>
                  <a:tcPr/>
                </a:tc>
                <a:extLst>
                  <a:ext uri="{0D108BD9-81ED-4DB2-BD59-A6C34878D82A}">
                    <a16:rowId xmlns:a16="http://schemas.microsoft.com/office/drawing/2014/main" val="10000"/>
                  </a:ext>
                </a:extLst>
              </a:tr>
              <a:tr h="579194">
                <a:tc>
                  <a:txBody>
                    <a:bodyPr/>
                    <a:lstStyle/>
                    <a:p>
                      <a:pPr algn="ctr"/>
                      <a:r>
                        <a:rPr lang="id-ID" sz="1600" b="1" dirty="0" smtClean="0"/>
                        <a:t>Bahan Baku</a:t>
                      </a:r>
                      <a:endParaRPr lang="id-ID" sz="1600" b="1" dirty="0"/>
                    </a:p>
                  </a:txBody>
                  <a:tcPr marT="45726" marB="45726"/>
                </a:tc>
                <a:tc>
                  <a:txBody>
                    <a:bodyPr/>
                    <a:lstStyle/>
                    <a:p>
                      <a:pPr algn="ctr"/>
                      <a:r>
                        <a:rPr lang="id-ID" sz="1600" b="1" dirty="0" smtClean="0"/>
                        <a:t>Tenaga Kerja Langsung</a:t>
                      </a:r>
                      <a:endParaRPr lang="id-ID" sz="1600" b="1" dirty="0"/>
                    </a:p>
                  </a:txBody>
                  <a:tcPr marT="45726" marB="45726"/>
                </a:tc>
                <a:tc>
                  <a:txBody>
                    <a:bodyPr/>
                    <a:lstStyle/>
                    <a:p>
                      <a:pPr algn="ctr"/>
                      <a:r>
                        <a:rPr lang="id-ID" sz="1600" b="1" dirty="0" smtClean="0"/>
                        <a:t>Overhead Pabrik</a:t>
                      </a:r>
                      <a:endParaRPr lang="id-ID" sz="1600" b="1" dirty="0"/>
                    </a:p>
                  </a:txBody>
                  <a:tcPr marT="45726" marB="45726"/>
                </a:tc>
                <a:extLst>
                  <a:ext uri="{0D108BD9-81ED-4DB2-BD59-A6C34878D82A}">
                    <a16:rowId xmlns:a16="http://schemas.microsoft.com/office/drawing/2014/main" val="10001"/>
                  </a:ext>
                </a:extLst>
              </a:tr>
              <a:tr h="640162">
                <a:tc>
                  <a:txBody>
                    <a:bodyPr/>
                    <a:lstStyle/>
                    <a:p>
                      <a:pPr algn="l"/>
                      <a:r>
                        <a:rPr lang="id-ID" sz="1800" dirty="0" smtClean="0"/>
                        <a:t>Rp</a:t>
                      </a:r>
                    </a:p>
                    <a:p>
                      <a:pPr algn="ctr"/>
                      <a:endParaRPr lang="id-ID" sz="1800" dirty="0"/>
                    </a:p>
                  </a:txBody>
                  <a:tcPr marT="45726" marB="45726"/>
                </a:tc>
                <a:tc>
                  <a:txBody>
                    <a:bodyPr/>
                    <a:lstStyle/>
                    <a:p>
                      <a:pPr algn="l"/>
                      <a:r>
                        <a:rPr lang="id-ID" sz="1800" dirty="0" smtClean="0"/>
                        <a:t>Rp</a:t>
                      </a:r>
                      <a:endParaRPr lang="id-ID" sz="1800" dirty="0"/>
                    </a:p>
                  </a:txBody>
                  <a:tcPr marT="45726" marB="45726"/>
                </a:tc>
                <a:tc>
                  <a:txBody>
                    <a:bodyPr/>
                    <a:lstStyle/>
                    <a:p>
                      <a:pPr algn="l"/>
                      <a:r>
                        <a:rPr lang="id-ID" sz="1800" dirty="0" smtClean="0"/>
                        <a:t>Rp</a:t>
                      </a:r>
                      <a:endParaRPr lang="id-ID" sz="1800" dirty="0"/>
                    </a:p>
                  </a:txBody>
                  <a:tcPr marT="45726" marB="45726"/>
                </a:tc>
                <a:extLst>
                  <a:ext uri="{0D108BD9-81ED-4DB2-BD59-A6C34878D82A}">
                    <a16:rowId xmlns:a16="http://schemas.microsoft.com/office/drawing/2014/main" val="10002"/>
                  </a:ext>
                </a:extLst>
              </a:tr>
              <a:tr h="2560647">
                <a:tc gridSpan="3">
                  <a:txBody>
                    <a:bodyPr/>
                    <a:lstStyle/>
                    <a:p>
                      <a:pPr algn="ctr"/>
                      <a:endParaRPr lang="id-ID" sz="1800" dirty="0" smtClean="0"/>
                    </a:p>
                    <a:p>
                      <a:pPr algn="l"/>
                      <a:r>
                        <a:rPr lang="id-ID" sz="1800" dirty="0" smtClean="0"/>
                        <a:t>Perhitungan Laba</a:t>
                      </a:r>
                      <a:r>
                        <a:rPr lang="id-ID" sz="1800" baseline="0" dirty="0" smtClean="0"/>
                        <a:t> Rugi :</a:t>
                      </a:r>
                    </a:p>
                    <a:p>
                      <a:pPr algn="l"/>
                      <a:r>
                        <a:rPr lang="id-ID" sz="1800" baseline="0" dirty="0" smtClean="0"/>
                        <a:t>Penjualan                                                 Rp    xxxxx</a:t>
                      </a:r>
                    </a:p>
                    <a:p>
                      <a:pPr algn="l"/>
                      <a:r>
                        <a:rPr lang="id-ID" sz="1800" baseline="0" dirty="0" smtClean="0"/>
                        <a:t>Biaya Produksi                                         Rp    xxxxx</a:t>
                      </a:r>
                    </a:p>
                    <a:p>
                      <a:pPr algn="l"/>
                      <a:r>
                        <a:rPr lang="id-ID" sz="1800" baseline="0" dirty="0" smtClean="0"/>
                        <a:t>Biaya Non Produksi                                 Rp    xxxxx</a:t>
                      </a:r>
                      <a:endParaRPr lang="id-ID" sz="1800" dirty="0" smtClean="0"/>
                    </a:p>
                    <a:p>
                      <a:pPr algn="ctr"/>
                      <a:endParaRPr lang="id-ID" sz="1800" dirty="0" smtClean="0"/>
                    </a:p>
                    <a:p>
                      <a:pPr algn="l"/>
                      <a:r>
                        <a:rPr lang="id-ID" sz="1800" dirty="0" smtClean="0"/>
                        <a:t>Laba/Rugi</a:t>
                      </a:r>
                    </a:p>
                    <a:p>
                      <a:pPr algn="l"/>
                      <a:r>
                        <a:rPr lang="id-ID" sz="1800" dirty="0" smtClean="0"/>
                        <a:t>Harga Per unit </a:t>
                      </a:r>
                      <a:r>
                        <a:rPr lang="id-ID" sz="1800" baseline="0" dirty="0" smtClean="0"/>
                        <a:t> </a:t>
                      </a:r>
                      <a:endParaRPr lang="id-ID" sz="1800" dirty="0" smtClean="0"/>
                    </a:p>
                    <a:p>
                      <a:pPr algn="ctr"/>
                      <a:endParaRPr lang="id-ID" sz="1800" dirty="0"/>
                    </a:p>
                  </a:txBody>
                  <a:tcPr marT="45726" marB="45726"/>
                </a:tc>
                <a:tc hMerge="1">
                  <a:txBody>
                    <a:bodyPr/>
                    <a:lstStyle/>
                    <a:p>
                      <a:pPr algn="ctr"/>
                      <a:endParaRPr lang="id-ID" dirty="0"/>
                    </a:p>
                  </a:txBody>
                  <a:tcPr/>
                </a:tc>
                <a:tc hMerge="1">
                  <a:txBody>
                    <a:bodyPr/>
                    <a:lstStyle/>
                    <a:p>
                      <a:pPr algn="ctr"/>
                      <a:endParaRPr lang="id-ID" dirty="0"/>
                    </a:p>
                  </a:txBody>
                  <a:tcPr/>
                </a:tc>
                <a:extLst>
                  <a:ext uri="{0D108BD9-81ED-4DB2-BD59-A6C34878D82A}">
                    <a16:rowId xmlns:a16="http://schemas.microsoft.com/office/drawing/2014/main" val="10003"/>
                  </a:ext>
                </a:extLst>
              </a:tr>
            </a:tbl>
          </a:graphicData>
        </a:graphic>
      </p:graphicFrame>
      <p:cxnSp>
        <p:nvCxnSpPr>
          <p:cNvPr id="7" name="Straight Connector 6"/>
          <p:cNvCxnSpPr/>
          <p:nvPr/>
        </p:nvCxnSpPr>
        <p:spPr>
          <a:xfrm>
            <a:off x="5638800" y="5334000"/>
            <a:ext cx="1295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304800" y="3657600"/>
            <a:ext cx="6324600" cy="2362200"/>
          </a:xfrm>
          <a:prstGeom prst="rect">
            <a:avLst/>
          </a:prstGeom>
          <a:solidFill>
            <a:srgbClr val="FF00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14339" name="Rectangle 9"/>
          <p:cNvSpPr>
            <a:spLocks noChangeArrowheads="1"/>
          </p:cNvSpPr>
          <p:nvPr/>
        </p:nvSpPr>
        <p:spPr bwMode="auto">
          <a:xfrm>
            <a:off x="228600" y="1371600"/>
            <a:ext cx="8229600" cy="2133600"/>
          </a:xfrm>
          <a:prstGeom prst="rect">
            <a:avLst/>
          </a:prstGeom>
          <a:solidFill>
            <a:srgbClr val="FFFF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14340" name="Rectangle 2"/>
          <p:cNvSpPr>
            <a:spLocks noGrp="1" noChangeArrowheads="1"/>
          </p:cNvSpPr>
          <p:nvPr>
            <p:ph type="title"/>
          </p:nvPr>
        </p:nvSpPr>
        <p:spPr>
          <a:xfrm>
            <a:off x="646546" y="285546"/>
            <a:ext cx="6347713" cy="1320800"/>
          </a:xfrm>
        </p:spPr>
        <p:txBody>
          <a:bodyPr/>
          <a:lstStyle/>
          <a:p>
            <a:pPr eaLnBrk="1" hangingPunct="1"/>
            <a:r>
              <a:rPr lang="en-US" altLang="en-US" sz="3200" dirty="0" err="1" smtClean="0">
                <a:solidFill>
                  <a:schemeClr val="tx1"/>
                </a:solidFill>
              </a:rPr>
              <a:t>Menentukan</a:t>
            </a:r>
            <a:r>
              <a:rPr lang="en-US" altLang="en-US" sz="3200" dirty="0" smtClean="0">
                <a:solidFill>
                  <a:schemeClr val="tx1"/>
                </a:solidFill>
              </a:rPr>
              <a:t> </a:t>
            </a:r>
            <a:r>
              <a:rPr lang="en-US" altLang="en-US" sz="3200" dirty="0" err="1" smtClean="0">
                <a:solidFill>
                  <a:schemeClr val="tx1"/>
                </a:solidFill>
              </a:rPr>
              <a:t>harga</a:t>
            </a:r>
            <a:r>
              <a:rPr lang="en-US" altLang="en-US" sz="3200" dirty="0" smtClean="0">
                <a:solidFill>
                  <a:schemeClr val="tx1"/>
                </a:solidFill>
              </a:rPr>
              <a:t> </a:t>
            </a:r>
            <a:r>
              <a:rPr lang="en-US" altLang="en-US" sz="3200" dirty="0" err="1" smtClean="0">
                <a:solidFill>
                  <a:schemeClr val="tx1"/>
                </a:solidFill>
              </a:rPr>
              <a:t>jual</a:t>
            </a:r>
            <a:r>
              <a:rPr lang="en-US" altLang="en-US" sz="3200" dirty="0" smtClean="0">
                <a:solidFill>
                  <a:schemeClr val="tx1"/>
                </a:solidFill>
              </a:rPr>
              <a:t> yang </a:t>
            </a:r>
            <a:r>
              <a:rPr lang="en-US" altLang="en-US" sz="3200" dirty="0" err="1" smtClean="0">
                <a:solidFill>
                  <a:schemeClr val="tx1"/>
                </a:solidFill>
              </a:rPr>
              <a:t>akan</a:t>
            </a:r>
            <a:r>
              <a:rPr lang="en-US" altLang="en-US" sz="3200" dirty="0" smtClean="0">
                <a:solidFill>
                  <a:schemeClr val="tx1"/>
                </a:solidFill>
              </a:rPr>
              <a:t> </a:t>
            </a:r>
            <a:r>
              <a:rPr lang="en-US" altLang="en-US" sz="3200" dirty="0" err="1" smtClean="0">
                <a:solidFill>
                  <a:schemeClr val="tx1"/>
                </a:solidFill>
              </a:rPr>
              <a:t>dibebankan</a:t>
            </a:r>
            <a:r>
              <a:rPr lang="en-US" altLang="en-US" sz="3200" dirty="0" smtClean="0">
                <a:solidFill>
                  <a:schemeClr val="tx1"/>
                </a:solidFill>
              </a:rPr>
              <a:t> </a:t>
            </a:r>
            <a:r>
              <a:rPr lang="en-US" altLang="en-US" sz="3200" dirty="0" err="1" smtClean="0">
                <a:solidFill>
                  <a:schemeClr val="tx1"/>
                </a:solidFill>
              </a:rPr>
              <a:t>kepada</a:t>
            </a:r>
            <a:r>
              <a:rPr lang="en-US" altLang="en-US" sz="3200" dirty="0" smtClean="0">
                <a:solidFill>
                  <a:schemeClr val="tx1"/>
                </a:solidFill>
              </a:rPr>
              <a:t> </a:t>
            </a:r>
            <a:r>
              <a:rPr lang="en-US" altLang="en-US" sz="3200" dirty="0" err="1" smtClean="0">
                <a:solidFill>
                  <a:schemeClr val="tx1"/>
                </a:solidFill>
              </a:rPr>
              <a:t>pemesan</a:t>
            </a:r>
            <a:endParaRPr lang="en-US" altLang="en-US" sz="3200" dirty="0" smtClean="0">
              <a:solidFill>
                <a:schemeClr val="tx1"/>
              </a:solidFill>
            </a:endParaRPr>
          </a:p>
        </p:txBody>
      </p:sp>
      <p:sp>
        <p:nvSpPr>
          <p:cNvPr id="14341" name="Rectangle 3"/>
          <p:cNvSpPr>
            <a:spLocks noGrp="1" noChangeArrowheads="1"/>
          </p:cNvSpPr>
          <p:nvPr>
            <p:ph idx="1"/>
          </p:nvPr>
        </p:nvSpPr>
        <p:spPr>
          <a:xfrm>
            <a:off x="457200" y="1600200"/>
            <a:ext cx="8229600" cy="1905000"/>
          </a:xfrm>
        </p:spPr>
        <p:txBody>
          <a:bodyPr>
            <a:normAutofit lnSpcReduction="10000"/>
          </a:bodyPr>
          <a:lstStyle/>
          <a:p>
            <a:pPr eaLnBrk="1" hangingPunct="1"/>
            <a:r>
              <a:rPr lang="en-US" altLang="en-US" sz="2000" smtClean="0"/>
              <a:t>Taksiran biaya produksi utk pesanan	                               Rp XX</a:t>
            </a:r>
          </a:p>
          <a:p>
            <a:pPr eaLnBrk="1" hangingPunct="1"/>
            <a:r>
              <a:rPr lang="en-US" altLang="en-US" sz="2000" smtClean="0"/>
              <a:t>Taksiran biaya nonproduksi* yg dibebankan kpd pesanan </a:t>
            </a:r>
            <a:r>
              <a:rPr lang="en-US" altLang="en-US" sz="2000" u="sng" smtClean="0"/>
              <a:t>    XX </a:t>
            </a:r>
            <a:r>
              <a:rPr lang="en-US" altLang="en-US" sz="2000" b="1" smtClean="0">
                <a:solidFill>
                  <a:srgbClr val="FF0000"/>
                </a:solidFill>
              </a:rPr>
              <a:t>Taksiran total biaya pesanan</a:t>
            </a:r>
            <a:r>
              <a:rPr lang="en-US" altLang="en-US" sz="2000" smtClean="0"/>
              <a:t>                                          Rp XX</a:t>
            </a:r>
          </a:p>
          <a:p>
            <a:pPr eaLnBrk="1" hangingPunct="1"/>
            <a:r>
              <a:rPr lang="en-US" altLang="en-US" sz="2000" smtClean="0"/>
              <a:t>Laba yang diinginkan 	                                                  </a:t>
            </a:r>
            <a:r>
              <a:rPr lang="en-US" altLang="en-US" sz="2000" u="sng" smtClean="0"/>
              <a:t>XX</a:t>
            </a:r>
          </a:p>
          <a:p>
            <a:pPr eaLnBrk="1" hangingPunct="1">
              <a:buFontTx/>
              <a:buNone/>
            </a:pPr>
            <a:r>
              <a:rPr lang="en-US" altLang="en-US" sz="2000" b="1" smtClean="0">
                <a:solidFill>
                  <a:srgbClr val="FF0000"/>
                </a:solidFill>
              </a:rPr>
              <a:t> Taksiran harga jual yang dibebankan kepada pemesan</a:t>
            </a:r>
            <a:r>
              <a:rPr lang="en-US" altLang="en-US" sz="2000" smtClean="0"/>
              <a:t>   Rp XX</a:t>
            </a:r>
            <a:r>
              <a:rPr lang="en-US" altLang="en-US" sz="2000" u="sng" smtClean="0"/>
              <a:t> </a:t>
            </a:r>
            <a:r>
              <a:rPr lang="en-US" altLang="en-US" sz="2000" smtClean="0"/>
              <a:t>                                                                         </a:t>
            </a:r>
          </a:p>
        </p:txBody>
      </p:sp>
      <p:sp>
        <p:nvSpPr>
          <p:cNvPr id="14344"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4FBB49-1DF5-49A0-9F94-245699938CA4}" type="slidenum">
              <a:rPr lang="en-US" altLang="en-US"/>
              <a:pPr eaLnBrk="1" hangingPunct="1"/>
              <a:t>13</a:t>
            </a:fld>
            <a:endParaRPr lang="en-US" altLang="en-US"/>
          </a:p>
        </p:txBody>
      </p:sp>
      <p:sp>
        <p:nvSpPr>
          <p:cNvPr id="14342" name="Text Box 6"/>
          <p:cNvSpPr txBox="1">
            <a:spLocks noChangeArrowheads="1"/>
          </p:cNvSpPr>
          <p:nvPr/>
        </p:nvSpPr>
        <p:spPr bwMode="auto">
          <a:xfrm>
            <a:off x="457200" y="3657600"/>
            <a:ext cx="62484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Utk menaksir biaya bahan baku yg akan dikeluarkan :</a:t>
            </a:r>
          </a:p>
          <a:p>
            <a:pPr eaLnBrk="1" hangingPunct="1">
              <a:spcBef>
                <a:spcPct val="50000"/>
              </a:spcBef>
              <a:buFontTx/>
              <a:buAutoNum type="alphaLcPeriod"/>
            </a:pPr>
            <a:r>
              <a:rPr lang="en-US" altLang="en-US" sz="2000"/>
              <a:t>Taksiran biaya bahan baku                 Rp XX</a:t>
            </a:r>
          </a:p>
          <a:p>
            <a:pPr eaLnBrk="1" hangingPunct="1">
              <a:spcBef>
                <a:spcPct val="50000"/>
              </a:spcBef>
              <a:buFontTx/>
              <a:buAutoNum type="alphaLcPeriod"/>
            </a:pPr>
            <a:r>
              <a:rPr lang="en-US" altLang="en-US" sz="2000"/>
              <a:t>Taksiran biaya TK langsung                     XX</a:t>
            </a:r>
          </a:p>
          <a:p>
            <a:pPr eaLnBrk="1" hangingPunct="1">
              <a:spcBef>
                <a:spcPct val="50000"/>
              </a:spcBef>
              <a:buFontTx/>
              <a:buAutoNum type="alphaLcPeriod"/>
            </a:pPr>
            <a:r>
              <a:rPr lang="en-US" altLang="en-US" sz="2000"/>
              <a:t>Taksiran BOP                                           </a:t>
            </a:r>
            <a:r>
              <a:rPr lang="en-US" altLang="en-US" sz="2000" u="sng"/>
              <a:t>XX</a:t>
            </a:r>
          </a:p>
          <a:p>
            <a:pPr eaLnBrk="1" hangingPunct="1">
              <a:spcBef>
                <a:spcPct val="50000"/>
              </a:spcBef>
            </a:pPr>
            <a:r>
              <a:rPr lang="en-US" altLang="en-US" sz="2000" b="1">
                <a:solidFill>
                  <a:srgbClr val="FFFF00"/>
                </a:solidFill>
              </a:rPr>
              <a:t>Taksiran biaya produksi</a:t>
            </a:r>
            <a:r>
              <a:rPr lang="en-US" altLang="en-US" sz="2000"/>
              <a:t>                            Rp XX</a:t>
            </a:r>
          </a:p>
        </p:txBody>
      </p:sp>
      <p:sp>
        <p:nvSpPr>
          <p:cNvPr id="14343" name="Text Box 8"/>
          <p:cNvSpPr txBox="1">
            <a:spLocks noChangeArrowheads="1"/>
          </p:cNvSpPr>
          <p:nvPr/>
        </p:nvSpPr>
        <p:spPr bwMode="auto">
          <a:xfrm>
            <a:off x="228600" y="6172200"/>
            <a:ext cx="670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*Biaya non produksi : Biaya adm dan umum; biaya pemasaran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4"/>
          <p:cNvSpPr>
            <a:spLocks noChangeArrowheads="1"/>
          </p:cNvSpPr>
          <p:nvPr/>
        </p:nvSpPr>
        <p:spPr bwMode="auto">
          <a:xfrm>
            <a:off x="228600" y="1757363"/>
            <a:ext cx="7772400" cy="1905000"/>
          </a:xfrm>
          <a:prstGeom prst="roundRect">
            <a:avLst>
              <a:gd name="adj" fmla="val 16667"/>
            </a:avLst>
          </a:prstGeom>
          <a:solidFill>
            <a:srgbClr val="FFCC99"/>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id-ID" altLang="en-US"/>
          </a:p>
        </p:txBody>
      </p:sp>
      <p:sp>
        <p:nvSpPr>
          <p:cNvPr id="15363" name="Rectangle 2"/>
          <p:cNvSpPr>
            <a:spLocks noGrp="1" noChangeArrowheads="1"/>
          </p:cNvSpPr>
          <p:nvPr>
            <p:ph type="title"/>
          </p:nvPr>
        </p:nvSpPr>
        <p:spPr>
          <a:xfrm>
            <a:off x="457200" y="274638"/>
            <a:ext cx="8229600" cy="411162"/>
          </a:xfrm>
        </p:spPr>
        <p:txBody>
          <a:bodyPr>
            <a:normAutofit fontScale="90000"/>
          </a:bodyPr>
          <a:lstStyle/>
          <a:p>
            <a:pPr eaLnBrk="1" hangingPunct="1"/>
            <a:r>
              <a:rPr lang="en-US" altLang="en-US" sz="2800" dirty="0" smtClean="0">
                <a:solidFill>
                  <a:schemeClr val="tx1"/>
                </a:solidFill>
              </a:rPr>
              <a:t>MEMANTAU REALISASI BIAYA PRODUKSI</a:t>
            </a:r>
          </a:p>
        </p:txBody>
      </p:sp>
      <p:sp>
        <p:nvSpPr>
          <p:cNvPr id="15364" name="Rectangle 3"/>
          <p:cNvSpPr>
            <a:spLocks noGrp="1" noChangeArrowheads="1"/>
          </p:cNvSpPr>
          <p:nvPr>
            <p:ph idx="1"/>
          </p:nvPr>
        </p:nvSpPr>
        <p:spPr>
          <a:xfrm>
            <a:off x="457200" y="1066800"/>
            <a:ext cx="8229600" cy="2971800"/>
          </a:xfrm>
        </p:spPr>
        <p:txBody>
          <a:bodyPr/>
          <a:lstStyle/>
          <a:p>
            <a:pPr eaLnBrk="1" hangingPunct="1">
              <a:buFontTx/>
              <a:buNone/>
            </a:pPr>
            <a:r>
              <a:rPr lang="en-US" altLang="en-US" sz="2000" smtClean="0"/>
              <a:t>Perhitungan biaya produksi sesungguhnya yang dikeluarkan untuk pesanan tertentu :</a:t>
            </a:r>
          </a:p>
          <a:p>
            <a:pPr eaLnBrk="1" hangingPunct="1">
              <a:buFontTx/>
              <a:buNone/>
            </a:pPr>
            <a:r>
              <a:rPr lang="en-US" altLang="en-US" sz="2400" smtClean="0"/>
              <a:t>Biaya bahan baku sesungguhnya                    Rp XX</a:t>
            </a:r>
          </a:p>
          <a:p>
            <a:pPr eaLnBrk="1" hangingPunct="1">
              <a:buFontTx/>
              <a:buNone/>
            </a:pPr>
            <a:r>
              <a:rPr lang="en-US" altLang="en-US" sz="2400" smtClean="0"/>
              <a:t>Biaya TK sesungguhnya                                        XX</a:t>
            </a:r>
          </a:p>
          <a:p>
            <a:pPr eaLnBrk="1" hangingPunct="1">
              <a:buFontTx/>
              <a:buNone/>
            </a:pPr>
            <a:r>
              <a:rPr lang="en-US" altLang="en-US" sz="2400" smtClean="0"/>
              <a:t>Taksiran BOP                                                        </a:t>
            </a:r>
            <a:r>
              <a:rPr lang="en-US" altLang="en-US" sz="2400" u="sng" smtClean="0"/>
              <a:t> XX</a:t>
            </a:r>
          </a:p>
          <a:p>
            <a:pPr eaLnBrk="1" hangingPunct="1">
              <a:buFontTx/>
              <a:buNone/>
            </a:pPr>
            <a:r>
              <a:rPr lang="en-US" altLang="en-US" sz="2400" b="1" smtClean="0"/>
              <a:t>Total biaya produksi</a:t>
            </a:r>
            <a:r>
              <a:rPr lang="en-US" altLang="en-US" sz="2400" smtClean="0"/>
              <a:t>                                       Rp XX</a:t>
            </a:r>
          </a:p>
        </p:txBody>
      </p:sp>
      <p:sp>
        <p:nvSpPr>
          <p:cNvPr id="153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709EB3-A8CB-42B3-B9F1-9F29697EA3C9}" type="slidenum">
              <a:rPr lang="en-US" altLang="en-US"/>
              <a:pPr eaLnBrk="1" hangingPunct="1"/>
              <a:t>14</a:t>
            </a:fld>
            <a:endParaRPr lang="en-US" altLang="en-US"/>
          </a:p>
        </p:txBody>
      </p:sp>
      <p:sp>
        <p:nvSpPr>
          <p:cNvPr id="15365" name="Text Box 9"/>
          <p:cNvSpPr txBox="1">
            <a:spLocks noChangeArrowheads="1"/>
          </p:cNvSpPr>
          <p:nvPr/>
        </p:nvSpPr>
        <p:spPr bwMode="auto">
          <a:xfrm>
            <a:off x="457200" y="3733800"/>
            <a:ext cx="784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t>Menghitung Laba / Rugi Bruto Tiap Pesanan</a:t>
            </a:r>
            <a:r>
              <a:rPr lang="en-US" altLang="en-US"/>
              <a:t> </a:t>
            </a:r>
          </a:p>
        </p:txBody>
      </p:sp>
      <p:sp>
        <p:nvSpPr>
          <p:cNvPr id="15366" name="Text Box 10"/>
          <p:cNvSpPr txBox="1">
            <a:spLocks noChangeArrowheads="1"/>
          </p:cNvSpPr>
          <p:nvPr/>
        </p:nvSpPr>
        <p:spPr bwMode="auto">
          <a:xfrm>
            <a:off x="304800" y="4343400"/>
            <a:ext cx="72326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a:t>Harga jual yg dibebankan kpd konsumen                                 Rp XX</a:t>
            </a:r>
          </a:p>
          <a:p>
            <a:pPr eaLnBrk="1" hangingPunct="1">
              <a:spcBef>
                <a:spcPct val="50000"/>
              </a:spcBef>
            </a:pPr>
            <a:r>
              <a:rPr lang="en-US" altLang="en-US" sz="1600" b="1"/>
              <a:t>Biaya Produksi Pesanan Tertentu:</a:t>
            </a:r>
            <a:r>
              <a:rPr lang="en-US" altLang="en-US" sz="1600"/>
              <a:t> </a:t>
            </a:r>
          </a:p>
          <a:p>
            <a:pPr eaLnBrk="1" hangingPunct="1">
              <a:spcBef>
                <a:spcPct val="50000"/>
              </a:spcBef>
            </a:pPr>
            <a:r>
              <a:rPr lang="en-US" altLang="en-US" sz="1600"/>
              <a:t>Biaya bahan baku sesungguhnya                 XX</a:t>
            </a:r>
          </a:p>
          <a:p>
            <a:pPr eaLnBrk="1" hangingPunct="1">
              <a:spcBef>
                <a:spcPct val="50000"/>
              </a:spcBef>
            </a:pPr>
            <a:r>
              <a:rPr lang="en-US" altLang="en-US" sz="1600"/>
              <a:t>Biaya TK Langsung sesungguhnya              XX</a:t>
            </a:r>
          </a:p>
          <a:p>
            <a:pPr eaLnBrk="1" hangingPunct="1">
              <a:spcBef>
                <a:spcPct val="50000"/>
              </a:spcBef>
            </a:pPr>
            <a:r>
              <a:rPr lang="en-US" altLang="en-US" sz="1600"/>
              <a:t>Total Biaya Produksi Pesanan                      </a:t>
            </a:r>
            <a:r>
              <a:rPr lang="en-US" altLang="en-US" sz="1600" u="sng"/>
              <a:t>XX </a:t>
            </a:r>
            <a:r>
              <a:rPr lang="en-US" altLang="en-US" sz="1600"/>
              <a:t>                     </a:t>
            </a:r>
            <a:r>
              <a:rPr lang="en-US" altLang="en-US" sz="1600" u="sng"/>
              <a:t> </a:t>
            </a:r>
          </a:p>
          <a:p>
            <a:pPr eaLnBrk="1" hangingPunct="1">
              <a:spcBef>
                <a:spcPct val="50000"/>
              </a:spcBef>
            </a:pPr>
            <a:r>
              <a:rPr lang="en-US" altLang="en-US" sz="1600"/>
              <a:t>                                                                                                </a:t>
            </a:r>
            <a:r>
              <a:rPr lang="en-US" altLang="en-US" sz="1600" u="sng"/>
              <a:t>Rp XX</a:t>
            </a:r>
          </a:p>
          <a:p>
            <a:pPr eaLnBrk="1" hangingPunct="1">
              <a:spcBef>
                <a:spcPct val="50000"/>
              </a:spcBef>
            </a:pPr>
            <a:r>
              <a:rPr lang="en-US" altLang="en-US" sz="1600" b="1"/>
              <a:t>Laba Bruto                                                                              Rp XX</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457200" y="990600"/>
            <a:ext cx="8229600" cy="5135563"/>
          </a:xfrm>
        </p:spPr>
        <p:txBody>
          <a:bodyPr/>
          <a:lstStyle/>
          <a:p>
            <a:r>
              <a:rPr lang="id-ID" altLang="en-US" sz="3000" smtClean="0"/>
              <a:t>Dengan demikian perhitungan HPP per unit :</a:t>
            </a:r>
          </a:p>
          <a:p>
            <a:pPr>
              <a:buFontTx/>
              <a:buNone/>
            </a:pPr>
            <a:endParaRPr lang="id-ID" altLang="en-US" sz="3000" smtClean="0"/>
          </a:p>
          <a:p>
            <a:pPr>
              <a:buFontTx/>
              <a:buNone/>
            </a:pPr>
            <a:r>
              <a:rPr lang="id-ID" altLang="en-US" sz="3000" smtClean="0"/>
              <a:t>		Biaya produksi untuk pesanan tertentu</a:t>
            </a:r>
          </a:p>
          <a:p>
            <a:pPr>
              <a:buFontTx/>
              <a:buNone/>
            </a:pPr>
            <a:r>
              <a:rPr lang="id-ID" altLang="en-US" sz="3000" smtClean="0"/>
              <a:t>				Jumlah pesanan</a:t>
            </a:r>
          </a:p>
        </p:txBody>
      </p:sp>
      <p:sp>
        <p:nvSpPr>
          <p:cNvPr id="163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884DE01-A226-41D5-A784-D5509EBCB81C}" type="slidenum">
              <a:rPr lang="en-US" altLang="en-US"/>
              <a:pPr eaLnBrk="1" hangingPunct="1"/>
              <a:t>15</a:t>
            </a:fld>
            <a:endParaRPr lang="en-US" altLang="en-US"/>
          </a:p>
        </p:txBody>
      </p:sp>
      <p:cxnSp>
        <p:nvCxnSpPr>
          <p:cNvPr id="6" name="Straight Connector 5"/>
          <p:cNvCxnSpPr/>
          <p:nvPr/>
        </p:nvCxnSpPr>
        <p:spPr>
          <a:xfrm>
            <a:off x="990600" y="2667000"/>
            <a:ext cx="7010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56645"/>
            <a:ext cx="6347713" cy="1320800"/>
          </a:xfrm>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A8CAEC3-3E79-4095-9584-3195AE58C41C}" type="slidenum">
              <a:rPr lang="en-US" altLang="en-US" smtClean="0"/>
              <a:pPr/>
              <a:t>16</a:t>
            </a:fld>
            <a:endParaRPr lang="en-US" altLang="en-US"/>
          </a:p>
        </p:txBody>
      </p:sp>
      <p:pic>
        <p:nvPicPr>
          <p:cNvPr id="5" name="Picture 4"/>
          <p:cNvPicPr/>
          <p:nvPr/>
        </p:nvPicPr>
        <p:blipFill>
          <a:blip r:embed="rId2"/>
          <a:stretch>
            <a:fillRect/>
          </a:stretch>
        </p:blipFill>
        <p:spPr>
          <a:xfrm>
            <a:off x="152400" y="356644"/>
            <a:ext cx="8534400" cy="5891755"/>
          </a:xfrm>
          <a:prstGeom prst="rect">
            <a:avLst/>
          </a:prstGeom>
        </p:spPr>
      </p:pic>
    </p:spTree>
    <p:extLst>
      <p:ext uri="{BB962C8B-B14F-4D97-AF65-F5344CB8AC3E}">
        <p14:creationId xmlns:p14="http://schemas.microsoft.com/office/powerpoint/2010/main" val="33001830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22414</TotalTime>
  <Words>757</Words>
  <Application>Microsoft Office PowerPoint</Application>
  <PresentationFormat>On-screen Show (4:3)</PresentationFormat>
  <Paragraphs>111</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MS Mincho</vt:lpstr>
      <vt:lpstr>Trebuchet MS</vt:lpstr>
      <vt:lpstr>Wingdings 3</vt:lpstr>
      <vt:lpstr>Facet</vt:lpstr>
      <vt:lpstr> Pertemuan 3 : Metode Harga Pokok Pesanan</vt:lpstr>
      <vt:lpstr>Pengertian Metode Harga Pokok Pesanan</vt:lpstr>
      <vt:lpstr>SIKLUS AKUNTANSI BIAYA DALAM PERUSAHAAN MANUFAKTUR</vt:lpstr>
      <vt:lpstr>Karakteristik usaha perusahaan yang produksinya berdasarkan pesanan</vt:lpstr>
      <vt:lpstr>Karakteristik metode harga pokok pesanan</vt:lpstr>
      <vt:lpstr>PowerPoint Presentation</vt:lpstr>
      <vt:lpstr>PowerPoint Presentation</vt:lpstr>
      <vt:lpstr>PowerPoint Presentation</vt:lpstr>
      <vt:lpstr>Manfaat Informasi Harga Pokok Pesanan</vt:lpstr>
      <vt:lpstr>Sistem Pembebanan Biaya</vt:lpstr>
      <vt:lpstr>Proses Pengolahan</vt:lpstr>
      <vt:lpstr>PowerPoint Presentation</vt:lpstr>
      <vt:lpstr>Menentukan harga jual yang akan dibebankan kepada pemesan</vt:lpstr>
      <vt:lpstr>MEMANTAU REALISASI BIAYA PRODUKSI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METODE HARGA POKOK PESANAN – FULL COSTING</dc:title>
  <dc:creator>arfinsyah</dc:creator>
  <cp:lastModifiedBy>YUSDIANTO YUSDIANTO(yusdianto@lxintl.co.kr)</cp:lastModifiedBy>
  <cp:revision>36</cp:revision>
  <dcterms:created xsi:type="dcterms:W3CDTF">2008-05-14T02:15:50Z</dcterms:created>
  <dcterms:modified xsi:type="dcterms:W3CDTF">2024-10-09T13:58:16Z</dcterms:modified>
</cp:coreProperties>
</file>